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3"/>
  </p:notesMasterIdLst>
  <p:sldIdLst>
    <p:sldId id="367" r:id="rId2"/>
    <p:sldId id="339" r:id="rId3"/>
    <p:sldId id="369" r:id="rId4"/>
    <p:sldId id="258" r:id="rId5"/>
    <p:sldId id="409" r:id="rId6"/>
    <p:sldId id="407" r:id="rId7"/>
    <p:sldId id="408" r:id="rId8"/>
    <p:sldId id="410" r:id="rId9"/>
    <p:sldId id="429" r:id="rId10"/>
    <p:sldId id="268" r:id="rId11"/>
    <p:sldId id="415" r:id="rId12"/>
    <p:sldId id="430" r:id="rId13"/>
    <p:sldId id="431" r:id="rId14"/>
    <p:sldId id="432" r:id="rId15"/>
    <p:sldId id="433" r:id="rId16"/>
    <p:sldId id="434" r:id="rId17"/>
    <p:sldId id="435" r:id="rId18"/>
    <p:sldId id="436" r:id="rId19"/>
    <p:sldId id="437" r:id="rId20"/>
    <p:sldId id="438" r:id="rId21"/>
    <p:sldId id="439" r:id="rId22"/>
    <p:sldId id="269" r:id="rId23"/>
    <p:sldId id="440" r:id="rId24"/>
    <p:sldId id="441" r:id="rId25"/>
    <p:sldId id="442" r:id="rId26"/>
    <p:sldId id="304" r:id="rId27"/>
    <p:sldId id="425" r:id="rId28"/>
    <p:sldId id="400" r:id="rId29"/>
    <p:sldId id="443" r:id="rId30"/>
    <p:sldId id="426" r:id="rId31"/>
    <p:sldId id="314" r:id="rId32"/>
  </p:sldIdLst>
  <p:sldSz cx="9144000" cy="6858000" type="screen4x3"/>
  <p:notesSz cx="6858000" cy="9144000"/>
  <p:embeddedFontLst>
    <p:embeddedFont>
      <p:font typeface="Roboto Condensed"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Franklin Gothic" panose="020B0604020202020204" charset="0"/>
      <p:regular r:id="rId42"/>
      <p:bold r:id="rId43"/>
      <p:italic r:id="rId44"/>
      <p:boldItalic r:id="rId45"/>
    </p:embeddedFont>
    <p:embeddedFont>
      <p:font typeface="Arial Unicode MS" panose="020B0604020202020204" pitchFamily="34" charset="-128"/>
      <p:regular r:id="rId46"/>
    </p:embeddedFont>
    <p:embeddedFont>
      <p:font typeface="Roboto Mono" panose="020B0604020202020204" charset="0"/>
      <p:regular r:id="rId47"/>
      <p:bold r:id="rId48"/>
      <p:italic r:id="rId49"/>
      <p:boldItalic r:id="rId50"/>
    </p:embeddedFont>
    <p:embeddedFont>
      <p:font typeface="ＭＳ Ｐゴシック" panose="020B0600070205080204" pitchFamily="34" charset="-128"/>
      <p:regular r:id="rId51"/>
    </p:embeddedFont>
    <p:embeddedFont>
      <p:font typeface="Bebas Neue" panose="020B0604020202020204" charset="0"/>
      <p:regular r:id="rId52"/>
    </p:embeddedFont>
    <p:embeddedFont>
      <p:font typeface="Arial Black" panose="020B0A04020102020204" pitchFamily="34" charset="0"/>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9796" autoAdjust="0"/>
  </p:normalViewPr>
  <p:slideViewPr>
    <p:cSldViewPr snapToGrid="0" snapToObjects="1">
      <p:cViewPr varScale="1">
        <p:scale>
          <a:sx n="67" d="100"/>
          <a:sy n="67" d="100"/>
        </p:scale>
        <p:origin x="14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Subconsultas de una Fila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Una subconsulta de una sola fila es la que devuelve una fila desde la sentencia SELECT interna. Este tipo de subconsulta utiliza un operador de una sola fila: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 igual que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&gt; : mayor que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&gt;= : mayor o igual que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&lt; : menor que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&lt;= : menor o igual que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Respondiendo a la pregunta de quiénes son los empleados que ganan el salario máximo, la respuesta es el empleado 100 que gana $24000. Para llegar a esta respuesta, se requieren 2 sentencias SQL. La primera es para saber cuál es salario máximo (subconsulta, sentencia en azul) y la principal para saber la identificación del empleado y salario de quienes cumplan con la condición. Cuando se existe una subconsulta, ésta es la primera que resuelve el servidor de base de datos y su resultado es el que se compara con la condición de la sentencia principal.</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47373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Subconsultas de una Fila</a:t>
            </a: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10253F"/>
                </a:solidFill>
                <a:effectLst/>
                <a:uLnTx/>
                <a:uFillTx/>
                <a:latin typeface="Calibri"/>
                <a:ea typeface="ＭＳ Ｐゴシック" pitchFamily="34" charset="-128"/>
                <a:cs typeface="Arial" pitchFamily="34" charset="0"/>
              </a:rPr>
              <a:t>En la sentencia, se resuelve la subconsulta para obtener el trabajo del empleado 141. El valor que retorna la subconsulta (ST_CLERK) es el que utiliza la condición de comparación de la consulta principal para mostrar a los empleados que poseen el trabajo ST_CLERK (el trabajo del empleado 141).</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40822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10253F"/>
                </a:solidFill>
                <a:effectLst/>
                <a:uLnTx/>
                <a:uFillTx/>
                <a:latin typeface="Calibri"/>
                <a:ea typeface="ＭＳ Ｐゴシック" pitchFamily="34" charset="-128"/>
                <a:cs typeface="Arial" pitchFamily="34" charset="0"/>
              </a:rPr>
              <a:t>Subconsultas de una Fila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10253F"/>
                </a:solidFill>
                <a:effectLst/>
                <a:uLnTx/>
                <a:uFillTx/>
                <a:latin typeface="Calibri"/>
                <a:ea typeface="ＭＳ Ｐゴシック" pitchFamily="34" charset="-128"/>
                <a:cs typeface="Arial" pitchFamily="34" charset="0"/>
              </a:rPr>
              <a:t>La sentencia del ejemplo, retorna información de los empleados cuyo trabajo es igual al trabajo de empleado 141 (ST_CLERK)  y su salario es mayor al salario que posee el empleado 143 (2600). Por lo tanto, la sentencia retorna a los empleados que poseen el trabajo ST_CLERK y un salario mayor a 2600.</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799651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10253F"/>
                </a:solidFill>
                <a:effectLst/>
                <a:uLnTx/>
                <a:uFillTx/>
                <a:latin typeface="Calibri"/>
                <a:ea typeface="ＭＳ Ｐゴシック" pitchFamily="34" charset="-128"/>
                <a:cs typeface="Arial" charset="0"/>
              </a:rPr>
              <a:t>Subconsultas de una Fila y Funciones de Grupo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10253F"/>
                </a:solidFill>
                <a:effectLst/>
                <a:uLnTx/>
                <a:uFillTx/>
                <a:latin typeface="Calibri"/>
                <a:ea typeface="ＭＳ Ｐゴシック" pitchFamily="34" charset="-128"/>
                <a:cs typeface="Arial" charset="0"/>
              </a:rPr>
              <a:t>Se pueden mostrar datos de una consulta principal mediante el uso de una función de grupo en una subconsulta de una sola fila. La subconsulta está entre paréntesis y se coloca después de la condición de comparación.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10253F"/>
                </a:solidFill>
                <a:effectLst/>
                <a:uLnTx/>
                <a:uFillTx/>
                <a:latin typeface="Calibri"/>
                <a:ea typeface="ＭＳ Ｐゴシック" pitchFamily="34" charset="-128"/>
                <a:cs typeface="Arial" charset="0"/>
              </a:rPr>
              <a:t>En la sentencia del primer ejemplo, primero se resuelve la subconsulta que obtiene el salario mínimo que existe en la tabla EMPLOYEES cuyo valor es 2100. El valor obtenido de la subconsulta es el que utiliza la condición de comparación de la consulta principal. Es decir, la consulta principal muestra a los empleados que poseen un salario igual a 2100.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segundo ejemplo que se presenta, primero se resuelve la subconsulta que obtiene el salario mínimo del departamento 80 cuyo valor es 6100. El valor obtenido de la subconsulta es el que utiliza la condición de comparación de la consulta principal. Es decir, la consulta principal muestra los departamentos en los cuales existen empleados que poseen un salario mínimo mayor a 6100. Como la condición de comparación está basada en el resultado de una función de grupo se debe utilizar la cláusula HAVING</a:t>
            </a:r>
            <a:endParaRPr kumimoji="0" lang="es-CL" sz="1200" b="0" i="0" u="none" strike="noStrike" kern="1200" cap="none" spc="0" normalizeH="0" baseline="0" noProof="0" dirty="0">
              <a:ln>
                <a:noFill/>
              </a:ln>
              <a:solidFill>
                <a:srgbClr val="10253F"/>
              </a:solidFill>
              <a:effectLst/>
              <a:uLnTx/>
              <a:uFillTx/>
              <a:latin typeface="Arial" charset="0"/>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8874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de Múltiples Filas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Un error común con subconsultas se produce cuando la subconsulta retorna más de una fila y la condición de comparación es de una sola fila. </a:t>
            </a:r>
            <a:b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b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En la sentencia que se muestra,  se desea mostrar a los empleados cuyo salario es igual al salario mínimo que retorna la subconsulta. Sin embargo, la subconsulta contiene una cláusula GROUP BY, lo que implica que devolverá varias filas, una para cada grupo que encuentre. En este caso, los resultados de la subconsulta son 4400, 6000, 2500, 4200, 7000, 17000, y 8300. </a:t>
            </a:r>
            <a:b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b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La cláusula WHERE de la consulta externa contiene un operador de igualdad (=)  que es un operador de comparación de una sola fila por lo tanto,  espera sólo un valor  a comparar. El operador = no puede comparar más de un valor de la subconsulta y, por lo tanto, genera el error. </a:t>
            </a:r>
            <a:r>
              <a:rPr kumimoji="0" lang="es-CL"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rPr>
              <a:t/>
            </a:r>
            <a:br>
              <a:rPr kumimoji="0" lang="es-CL"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rPr>
            </a:br>
            <a:endParaRPr kumimoji="0" lang="es-CL"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Tree>
    <p:extLst>
      <p:ext uri="{BB962C8B-B14F-4D97-AF65-F5344CB8AC3E}">
        <p14:creationId xmlns:p14="http://schemas.microsoft.com/office/powerpoint/2010/main" val="268883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Subconsultas de Múltiples Filas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Las subconsultas que devuelven más de una fila se llaman subconsultas de varias o múltiples filas. Se deben utilizar operadores de varias filas, en lugar de un operador de una sola fila, con una subconsulta de varias filas ya que esperan uno o más valores para comparar.</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IN : igual a cualquier miembro de la lista. </a:t>
            </a:r>
            <a:r>
              <a:rPr lang="es-CL" sz="1200" b="0" i="0" u="none" strike="noStrike" kern="1200" cap="none" dirty="0">
                <a:solidFill>
                  <a:schemeClr val="tx1"/>
                </a:solidFill>
                <a:effectLst/>
                <a:latin typeface="Arial"/>
                <a:ea typeface="Arial"/>
                <a:cs typeface="Arial"/>
                <a:sym typeface="Arial"/>
              </a:rPr>
              <a:t>El operador IN no puede evaluar valores NULOS, ya que en esos casos el resultado es falso y las filas no se muestran.</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ANY : compara el valor con cada valor devuelto por la subconsulta.</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ALL : compara el valor con todos los valores devueltos por la subconsulta.</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EXISTS: verifica la existencia de las filas de la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query</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principal en el conjunto de resultados de la subconsulta.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Arial"/>
                <a:cs typeface="Arial" charset="0"/>
                <a:sym typeface="Arial"/>
              </a:rPr>
              <a:t>Respondiendo a la pregunta de quiénes son los empleados que ganan un salario mayor a los salarios de quienes trabajan en el departamento 30, la respuesta es los empleados: 168, 147,205,108,201,146,145,102,101. Para llegar a esta respuesta, se requieren 2 sentencias SQL. La primera es para saber cuáles son los salarios de los empleados que pertenecen al departamento 30 (11000, 2900, 2600, 2500, 2800 y 3100) y la principal para saber la identificación del empleado y salario de quienes cumplan con la condición de poseer un salario MAYOR A TODOS los salarios que retorna la subconsulta.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4123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itchFamily="34" charset="-128"/>
                <a:cs typeface="Calibri" panose="020F0502020204030204" pitchFamily="34" charset="0"/>
              </a:rPr>
              <a:t>Subconsultas de Múltiples Filas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El ejemplo muestra la sentencia que anteriormente se presentó como errónea pero ahora en la condición de comparación se reemplazó el uso del operador igual (=) por el operador IN. Esto permite que la sentencia principal muestre a los empleados que poseen </a:t>
            </a:r>
            <a:r>
              <a:rPr lang="es-CL" sz="1200" b="1"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algunos</a:t>
            </a:r>
            <a:r>
              <a:rPr lang="es-CL" sz="12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 de los salarios que retorne la Subconsulta</a:t>
            </a:r>
            <a:endParaRPr lang="es-CL" sz="1200" dirty="0">
              <a:latin typeface="Calibri" panose="020F0502020204030204" pitchFamily="34" charset="0"/>
              <a:ea typeface="ＭＳ Ｐゴシック" pitchFamily="34" charset="-128"/>
              <a:cs typeface="Calibri" panose="020F0502020204030204"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209722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rPr>
              <a:t>Subconsultas de Múltiples Filas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que se muestra, primero se resuelve la subconsulta que obtiene los diferentes salarios de los empleados que poseen el trabajo IT_PROG (y retorna los valores 9000, 4800 y 4200 y 6000). La consulta principal entonces muestra a los empleados que posean un salario menor a </a:t>
            </a:r>
            <a:r>
              <a:rPr kumimoji="0" lang="es-CL" sz="1200" b="1" i="0" u="none" strike="noStrike" kern="1200" cap="none" spc="0" normalizeH="0" baseline="0" noProof="0" dirty="0">
                <a:ln>
                  <a:noFill/>
                </a:ln>
                <a:solidFill>
                  <a:prstClr val="black"/>
                </a:solidFill>
                <a:effectLst/>
                <a:uLnTx/>
                <a:uFillTx/>
                <a:latin typeface="Calibri"/>
                <a:ea typeface="+mn-ea"/>
                <a:cs typeface="+mn-cs"/>
              </a:rPr>
              <a:t>cualquiera </a:t>
            </a:r>
            <a:r>
              <a:rPr kumimoji="0" lang="es-CL" sz="1200" b="0" i="0" u="none" strike="noStrike" kern="1200" cap="none" spc="0" normalizeH="0" baseline="0" noProof="0" dirty="0">
                <a:ln>
                  <a:noFill/>
                </a:ln>
                <a:solidFill>
                  <a:prstClr val="black"/>
                </a:solidFill>
                <a:effectLst/>
                <a:uLnTx/>
                <a:uFillTx/>
                <a:latin typeface="Calibri"/>
                <a:ea typeface="+mn-ea"/>
                <a:cs typeface="+mn-cs"/>
              </a:rPr>
              <a:t>de los salarios obtenidos en la subconsulta y que además el trabajo que desempeñan es distinto a IT_PROG.</a:t>
            </a:r>
            <a:endParaRPr kumimoji="0" lang="es-CL"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60931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de Múltiples Filas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primero se resuelve la subconsulta que obtiene los diferentes salarios entre los empleados que poseen el trabajo IT_PROG (y retorna los valores 9000, 4800, 4200 y 6000). La consulta principal muestra a los empleados que posean un salario menor a </a:t>
            </a:r>
            <a:r>
              <a:rPr kumimoji="0" lang="es-CL" sz="1200" b="1" i="0" u="none" strike="noStrike" kern="1200" cap="none" spc="0" normalizeH="0" baseline="0" noProof="0" dirty="0">
                <a:ln>
                  <a:noFill/>
                </a:ln>
                <a:solidFill>
                  <a:prstClr val="black"/>
                </a:solidFill>
                <a:effectLst/>
                <a:uLnTx/>
                <a:uFillTx/>
                <a:latin typeface="Calibri"/>
                <a:ea typeface="+mn-ea"/>
                <a:cs typeface="+mn-cs"/>
              </a:rPr>
              <a:t>todos</a:t>
            </a:r>
            <a:r>
              <a:rPr kumimoji="0" lang="es-CL" sz="1200" b="0" i="0" u="none" strike="noStrike" kern="1200" cap="none" spc="0" normalizeH="0" baseline="0" noProof="0" dirty="0">
                <a:ln>
                  <a:noFill/>
                </a:ln>
                <a:solidFill>
                  <a:prstClr val="black"/>
                </a:solidFill>
                <a:effectLst/>
                <a:uLnTx/>
                <a:uFillTx/>
                <a:latin typeface="Calibri"/>
                <a:ea typeface="+mn-ea"/>
                <a:cs typeface="+mn-cs"/>
              </a:rPr>
              <a:t> los salarios obtenidos en la subconsulta y que además posean un trabajo distinto a IT_PROG.</a:t>
            </a:r>
            <a:endParaRPr kumimoji="0" lang="es-MX"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659377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de Múltiples Filas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operador EXISTS se utiliza con frecuencia con subconsultas correlacionadas (la consulta principal y la subconsulta obtienen datos de la misma tabla) para probar si existe un valor recuperado por la consulta externa en el resultado del conjunto de los valores recuperados por la consulta interna. Si la subconsulta retorna al menos una fila, el operador devuelve TRUE (verdadero). Si el valor no existe, devuelve FALSE (falso). Por lo tanto, NO EXISTS verifica si un valor recuperado por la consulta externa no es una parte de los de los valores recuperados por la consulta interna.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operador EXISTE se podría definir como un test de existencia; con el cual la consulta principal retorna las filas cuando por lo menos una fila cumple la condición WHERE de la subconsulta o si la subconsulta a lo menos retorna una fila.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del ejemplo, las filas que la consulta principal retorna son aquellas cuya identificación de departamento es retornada por la subconsulta. En este caso las filas que retorna la consulta principal corresponden a los departamentos 10, 20, 30, 40, 50, 60, 70, 80, 90, 100 y 110 que son los que coinciden al comparar la identificación de departamento de ambas tablas</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0944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855104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de Múltiples Filas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En este ejemplo, como la subconsulta retorna una fila, el operador EXIST retorna verdadero por lo tanto la consulta principal obtiene todos los departamentos existentes en la tabla DEPARTMENTS.  Por esta razón es que se recomienda que al para usar el operador EXIST a subconsulta también use la tabla de la consulta principal.</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75252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en la Cláusula SELECT</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Una subconsulta también se puede usar en la cláusula SELECT. Para esto, la subconsulta debe tener alguna condición que incluya columna(s) de la subconsulta con columna(s) de la tabla la de la sentencia principal.</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También la subconsulta puede estar en la cláusula FROM para una consulta simple o también para efectuar un JOIN de tablas. Cuando esto sucede, la base de datos genera una tabla en memoria con el resultado de la subconsulta para que las columnas de esa tabla puedan ser usadas en las cláusulas de la sentencia principal. </a:t>
            </a:r>
          </a:p>
        </p:txBody>
      </p:sp>
    </p:spTree>
    <p:extLst>
      <p:ext uri="{BB962C8B-B14F-4D97-AF65-F5344CB8AC3E}">
        <p14:creationId xmlns:p14="http://schemas.microsoft.com/office/powerpoint/2010/main" val="31232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en la Cláusula SELECT</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En el ejemplo la sentencia principal obtiene el nombre de los departamentos que existen en la tabla DEPARTMENTS. La subconsulta obtiene el total de empleados que trabajan en cada departamento obtenido en la consulta principal, esto se logra al comparar que el departamento de la tabla EMPLOYEES sea igual al departamento de la tabla DEPARTMENTS. Si el departamento de la tabla DEPARTMENTS no existe en la tabla EMPLOYEES la subconsulta retorna cero.</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1826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en la Cláusula FROM</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En el ejemplo, a la subconsulta genera una tabla en memoria con el nombre DEPTOS (porque es el alias que se le asigna a esa sentencia SELECT) con las columnas ID_DEPTO y TOTAL_EMPLEADOS (porque son los alias que se le asignan a las columnas en la cláusula SELECT de la subconsulta) y con la información de los departamentos en los cuales trabajan más de tres empleados.</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La sentencia principal, obtiene toda la información de DEPTOS ordenada por la identificación del departamento. Si bien no es obligatorio asignar un alias a la subconsulta (en este caso DEPTOS), la ejecución de la sentencia completa es más eficiente de esta manera.</a:t>
            </a:r>
          </a:p>
        </p:txBody>
      </p:sp>
    </p:spTree>
    <p:extLst>
      <p:ext uri="{BB962C8B-B14F-4D97-AF65-F5344CB8AC3E}">
        <p14:creationId xmlns:p14="http://schemas.microsoft.com/office/powerpoint/2010/main" val="222555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Subconsultas en la Cláusula FROM</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la subconsulta retorna la identificación del departamento y el total de empleados de los departamentos que posean más de 5 empleados. El resultado de la subconsulta se almacena en memoria como tabla con el nombre EMP y con las columnas DEPARTMENT_ID y TOTAL_EMP. Esta tabla se usa para realizar el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con la tabla DEPARTMENTS. Por lo tanto, la consulta principal retorna los  nombres del departamentos que existan en la tabla EMP.</a:t>
            </a: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0131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Usando Subconsulta para crear Tablas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forma más simple de crear una tabla es utilizando una sentencia SELECT con la sentencia CREATE TABLE.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 debe utilizar la opción AS seguido de la sentencia SELECT y se creará una tabla con los nombres de columnas, tipos de datos de las columnas seleccionadas y con las filas que retornará la Sentencia SELECT.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única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constraints</a:t>
            </a:r>
            <a:r>
              <a:rPr kumimoji="0" lang="es-CL" sz="1200" b="0" i="0" u="none" strike="noStrike" kern="1200" cap="none" spc="0" normalizeH="0" baseline="0" noProof="0" dirty="0">
                <a:ln>
                  <a:noFill/>
                </a:ln>
                <a:solidFill>
                  <a:prstClr val="black"/>
                </a:solidFill>
                <a:effectLst/>
                <a:uLnTx/>
                <a:uFillTx/>
                <a:latin typeface="Calibri"/>
                <a:ea typeface="+mn-ea"/>
                <a:cs typeface="+mn-cs"/>
              </a:rPr>
              <a:t> que la tabla creada "hereda" de las tablas que se utilizan en la sentencia SELECT es 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a:t>
            </a:r>
            <a:r>
              <a:rPr kumimoji="0" lang="es-CL" sz="1200" b="0" i="0" u="none" strike="noStrike" kern="1200" cap="none" spc="0" normalizeH="0" baseline="0" noProof="0" dirty="0">
                <a:ln>
                  <a:noFill/>
                </a:ln>
                <a:solidFill>
                  <a:prstClr val="black"/>
                </a:solidFill>
                <a:effectLst/>
                <a:uLnTx/>
                <a:uFillTx/>
                <a:latin typeface="Calibri"/>
                <a:ea typeface="+mn-ea"/>
                <a:cs typeface="+mn-cs"/>
              </a:rPr>
              <a:t> NULL</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err="1">
                <a:ln>
                  <a:noFill/>
                </a:ln>
                <a:solidFill>
                  <a:prstClr val="black"/>
                </a:solidFill>
                <a:effectLst/>
                <a:uLnTx/>
                <a:uFillTx/>
                <a:latin typeface="Calibri"/>
                <a:ea typeface="+mn-ea"/>
                <a:cs typeface="+mn-cs"/>
              </a:rPr>
              <a:t>nombre_tabla</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tabla que se desea crear.</a:t>
            </a:r>
            <a:endParaRPr kumimoji="0" lang="es-CL" sz="1200" b="1" i="1"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1" i="1" u="none" strike="noStrike" kern="1200" cap="none" spc="0" normalizeH="0" baseline="0" noProof="0" dirty="0">
                <a:ln>
                  <a:noFill/>
                </a:ln>
                <a:solidFill>
                  <a:prstClr val="black"/>
                </a:solidFill>
                <a:effectLst/>
                <a:uLnTx/>
                <a:uFillTx/>
                <a:latin typeface="Calibri"/>
                <a:ea typeface="+mn-ea"/>
                <a:cs typeface="+mn-cs"/>
              </a:rPr>
              <a:t>columna,</a:t>
            </a:r>
            <a:r>
              <a:rPr kumimoji="0" lang="es-CL" sz="1200" b="1" i="0" u="none" strike="noStrike" kern="1200" cap="none" spc="0" normalizeH="0" baseline="0" noProof="0" dirty="0">
                <a:ln>
                  <a:noFill/>
                </a:ln>
                <a:solidFill>
                  <a:prstClr val="black"/>
                </a:solidFill>
                <a:effectLst/>
                <a:uLnTx/>
                <a:uFillTx/>
                <a:latin typeface="Calibri"/>
                <a:ea typeface="+mn-ea"/>
                <a:cs typeface="+mn-cs"/>
              </a:rPr>
              <a:t> </a:t>
            </a:r>
            <a:r>
              <a:rPr kumimoji="0" lang="es-CL" sz="1200" b="1" i="1" u="none" strike="noStrike" kern="1200" cap="none" spc="0" normalizeH="0" baseline="0" noProof="0" dirty="0">
                <a:ln>
                  <a:noFill/>
                </a:ln>
                <a:solidFill>
                  <a:prstClr val="black"/>
                </a:solidFill>
                <a:effectLst/>
                <a:uLnTx/>
                <a:uFillTx/>
                <a:latin typeface="Calibri"/>
                <a:ea typeface="+mn-ea"/>
                <a:cs typeface="+mn-cs"/>
              </a:rPr>
              <a:t>columna2, </a:t>
            </a:r>
            <a:r>
              <a:rPr kumimoji="0" lang="es-CL" sz="1200" b="1" i="1" u="none" strike="noStrike" kern="1200" cap="none" spc="0" normalizeH="0" baseline="0" noProof="0" dirty="0" err="1">
                <a:ln>
                  <a:noFill/>
                </a:ln>
                <a:solidFill>
                  <a:prstClr val="black"/>
                </a:solidFill>
                <a:effectLst/>
                <a:uLnTx/>
                <a:uFillTx/>
                <a:latin typeface="Calibri"/>
                <a:ea typeface="+mn-ea"/>
                <a:cs typeface="+mn-cs"/>
              </a:rPr>
              <a:t>columnaN</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nombre de columnas de la tabla. Si no se indican, las columnas de la tablas serán las que se referencian en 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subconculta</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err="1">
                <a:ln>
                  <a:noFill/>
                </a:ln>
                <a:solidFill>
                  <a:prstClr val="black"/>
                </a:solidFill>
                <a:effectLst/>
                <a:uLnTx/>
                <a:uFillTx/>
                <a:latin typeface="Calibri"/>
                <a:ea typeface="+mn-ea"/>
                <a:cs typeface="+mn-cs"/>
              </a:rPr>
              <a:t>sentencia_select</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es la subconsulta cuyo resultado será almacenado en la tabla que se desea crear.</a:t>
            </a:r>
            <a:endParaRPr kumimoji="0" lang="es-CL" sz="12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068594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Usando Subconsulta para crear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crea tabla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employees_copia</a:t>
            </a:r>
            <a:r>
              <a:rPr kumimoji="0" lang="es-CL" sz="1200" b="0" i="0" u="none" strike="noStrike" kern="1200" cap="none" spc="0" normalizeH="0" baseline="0" noProof="0" dirty="0">
                <a:ln>
                  <a:noFill/>
                </a:ln>
                <a:solidFill>
                  <a:prstClr val="black"/>
                </a:solidFill>
                <a:effectLst/>
                <a:uLnTx/>
                <a:uFillTx/>
                <a:latin typeface="Calibri"/>
                <a:ea typeface="+mn-ea"/>
                <a:cs typeface="+mn-cs"/>
              </a:rPr>
              <a:t> con las mismas columnas, tipos de datos y filas de la tabla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employees</a:t>
            </a:r>
            <a:r>
              <a:rPr kumimoji="0" lang="es-CL" sz="1200" b="0" i="0" u="none" strike="noStrike" kern="1200" cap="none" spc="0" normalizeH="0" baseline="0" noProof="0" dirty="0">
                <a:ln>
                  <a:noFill/>
                </a:ln>
                <a:solidFill>
                  <a:prstClr val="black"/>
                </a:solidFill>
                <a:effectLst/>
                <a:uLnTx/>
                <a:uFillTx/>
                <a:latin typeface="Calibri"/>
                <a:ea typeface="+mn-ea"/>
                <a:cs typeface="+mn-cs"/>
              </a:rPr>
              <a:t>. Las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constraints</a:t>
            </a:r>
            <a:r>
              <a:rPr kumimoji="0" lang="es-CL" sz="1200" b="0" i="0" u="none" strike="noStrike" kern="1200" cap="none" spc="0" normalizeH="0" baseline="0" noProof="0" dirty="0">
                <a:ln>
                  <a:noFill/>
                </a:ln>
                <a:solidFill>
                  <a:prstClr val="black"/>
                </a:solidFill>
                <a:effectLst/>
                <a:uLnTx/>
                <a:uFillTx/>
                <a:latin typeface="Calibri"/>
                <a:ea typeface="+mn-ea"/>
                <a:cs typeface="+mn-cs"/>
              </a:rPr>
              <a:t> de tipos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Check</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Foreign</a:t>
            </a:r>
            <a:r>
              <a:rPr kumimoji="0" lang="es-CL" sz="1200" b="0" i="0" u="none" strike="noStrike" kern="1200" cap="none" spc="0" normalizeH="0" baseline="0" noProof="0" dirty="0">
                <a:ln>
                  <a:noFill/>
                </a:ln>
                <a:solidFill>
                  <a:prstClr val="black"/>
                </a:solidFill>
                <a:effectLst/>
                <a:uLnTx/>
                <a:uFillTx/>
                <a:latin typeface="Calibri"/>
                <a:ea typeface="+mn-ea"/>
                <a:cs typeface="+mn-cs"/>
              </a:rPr>
              <a:t> Key,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Unique</a:t>
            </a:r>
            <a:r>
              <a:rPr kumimoji="0" lang="es-CL" sz="1200" b="0" i="0" u="none" strike="noStrike" kern="1200" cap="none" spc="0" normalizeH="0" baseline="0" noProof="0" dirty="0">
                <a:ln>
                  <a:noFill/>
                </a:ln>
                <a:solidFill>
                  <a:prstClr val="black"/>
                </a:solidFill>
                <a:effectLst/>
                <a:uLnTx/>
                <a:uFillTx/>
                <a:latin typeface="Calibri"/>
                <a:ea typeface="+mn-ea"/>
                <a:cs typeface="+mn-cs"/>
              </a:rPr>
              <a:t> y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Primary</a:t>
            </a:r>
            <a:r>
              <a:rPr kumimoji="0" lang="es-CL" sz="1200" b="0" i="0" u="none" strike="noStrike" kern="1200" cap="none" spc="0" normalizeH="0" baseline="0" noProof="0" dirty="0">
                <a:ln>
                  <a:noFill/>
                </a:ln>
                <a:solidFill>
                  <a:prstClr val="black"/>
                </a:solidFill>
                <a:effectLst/>
                <a:uLnTx/>
                <a:uFillTx/>
                <a:latin typeface="Calibri"/>
                <a:ea typeface="+mn-ea"/>
                <a:cs typeface="+mn-cs"/>
              </a:rPr>
              <a:t> Key  de la tabla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employees</a:t>
            </a:r>
            <a:r>
              <a:rPr kumimoji="0" lang="es-CL" sz="1200" b="0" i="0" u="none" strike="noStrike" kern="1200" cap="none" spc="0" normalizeH="0" baseline="0" noProof="0" dirty="0">
                <a:ln>
                  <a:noFill/>
                </a:ln>
                <a:solidFill>
                  <a:prstClr val="black"/>
                </a:solidFill>
                <a:effectLst/>
                <a:uLnTx/>
                <a:uFillTx/>
                <a:latin typeface="Calibri"/>
                <a:ea typeface="+mn-ea"/>
                <a:cs typeface="+mn-cs"/>
              </a:rPr>
              <a:t> NO son creadas en la nueva tabla. </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473916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Usando Subconsulta para crear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se crea tabla dept30 pero se indica los nombres de columnas y clave primaria con la que se creará. La tabla además contendrá la identificación del empleado, el salario multiplicado por 12 y la fecha de contrato de los empleados que trabajan en el departamento 30.</a:t>
            </a:r>
          </a:p>
        </p:txBody>
      </p:sp>
    </p:spTree>
    <p:extLst>
      <p:ext uri="{BB962C8B-B14F-4D97-AF65-F5344CB8AC3E}">
        <p14:creationId xmlns:p14="http://schemas.microsoft.com/office/powerpoint/2010/main" val="188747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Creando </a:t>
            </a:r>
            <a:r>
              <a:rPr kumimoji="0" lang="es-CL" sz="1200" b="1" i="0" u="none" strike="noStrike" kern="1200" cap="none" spc="0" normalizeH="0" baseline="0" noProof="0" dirty="0" err="1">
                <a:ln>
                  <a:noFill/>
                </a:ln>
                <a:solidFill>
                  <a:prstClr val="black"/>
                </a:solidFill>
                <a:effectLst/>
                <a:uLnTx/>
                <a:uFillTx/>
                <a:latin typeface="Calibri"/>
                <a:ea typeface="+mn-ea"/>
                <a:cs typeface="Arial" pitchFamily="34" charset="0"/>
              </a:rPr>
              <a:t>Joins</a:t>
            </a: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 con más de dos Tablas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el ejemplo, el primer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que se ejecuta es entre las tablas EMPLOYEES y DEPARTMENTS. De cada departamento que retorna el primer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se obtiene el nombre de la ciudad en la cual se ubica en el segundo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entre las DEPARTMENTS con LOCATIONS.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La condición del primer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puede referenciar sólo las columnas de las tablas EMPLOYEES y DEPARTMENTS, pero no puede referenciar columnas de la tabla LOCATIONS. La condición del segundo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puede referenciar columnas de las tres tablas (EMPLOYEES, DEPARTMENTS y LOCATIONS).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sentencia, por lo tanto, se obtiene la identificación de los empleados, nombre del departamento y la ciudad en la que se encuentra el departamento. Como la sentencia es un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Outer</a:t>
            </a:r>
            <a:r>
              <a:rPr kumimoji="0" lang="es-CL" sz="1200" b="0" i="0" u="none" strike="noStrike" kern="1200" cap="none" spc="0" normalizeH="0" baseline="0" noProof="0" dirty="0">
                <a:ln>
                  <a:noFill/>
                </a:ln>
                <a:solidFill>
                  <a:prstClr val="black"/>
                </a:solidFill>
                <a:effectLst/>
                <a:uLnTx/>
                <a:uFillTx/>
                <a:latin typeface="Calibri"/>
                <a:ea typeface="+mn-ea"/>
                <a:cs typeface="+mn-cs"/>
              </a:rPr>
              <a:t>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Join</a:t>
            </a:r>
            <a:r>
              <a:rPr kumimoji="0" lang="es-CL" sz="1200" b="0" i="0" u="none" strike="noStrike" kern="1200" cap="none" spc="0" normalizeH="0" baseline="0" noProof="0" dirty="0">
                <a:ln>
                  <a:noFill/>
                </a:ln>
                <a:solidFill>
                  <a:prstClr val="black"/>
                </a:solidFill>
                <a:effectLst/>
                <a:uLnTx/>
                <a:uFillTx/>
                <a:latin typeface="Calibri"/>
                <a:ea typeface="+mn-ea"/>
                <a:cs typeface="+mn-cs"/>
              </a:rPr>
              <a:t>, en el resultado también aparece el empleado que posee valor nulo en la columna </a:t>
            </a:r>
            <a:r>
              <a:rPr kumimoji="0" lang="es-CL" sz="1200" b="0" i="0" u="none" strike="noStrike" kern="1200" cap="none" spc="0" normalizeH="0" baseline="0" noProof="0" dirty="0" err="1">
                <a:ln>
                  <a:noFill/>
                </a:ln>
                <a:solidFill>
                  <a:prstClr val="black"/>
                </a:solidFill>
                <a:effectLst/>
                <a:uLnTx/>
                <a:uFillTx/>
                <a:latin typeface="Calibri"/>
                <a:ea typeface="+mn-ea"/>
                <a:cs typeface="+mn-cs"/>
              </a:rPr>
              <a:t>departmento_id</a:t>
            </a:r>
            <a:r>
              <a:rPr kumimoji="0" lang="es-CL" sz="1200" b="0" i="0" u="none" strike="noStrike" kern="1200" cap="none" spc="0" normalizeH="0" baseline="0" noProof="0" dirty="0">
                <a:ln>
                  <a:noFill/>
                </a:ln>
                <a:solidFill>
                  <a:prstClr val="black"/>
                </a:solidFill>
                <a:effectLst/>
                <a:uLnTx/>
                <a:uFillTx/>
                <a:latin typeface="Calibri"/>
                <a:ea typeface="+mn-ea"/>
                <a:cs typeface="+mn-cs"/>
              </a:rPr>
              <a:t>.</a:t>
            </a: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51830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Usando Subconsulta para Resolver un Problema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Supongamos que se quiere escribir una consulta para saber quién gana un salario mayor que el salario de Abel. Para resolver este problema, se necesitan dos consultas: una para ver cuánto gana Abel, y una segunda consulta para encontrar quién gana más de esa cantidad. Esto significa que se requiere combinar dos consultas, es decir colocar una consulta dentro de otra consulta. La consulta interna, o Subconsulta, es la primera que se ejecuta y devuelve un valor que es utilizado por la consulta externa o Consulta Principal.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El uso de una subconsulta es equivalente a realizar dos consultas secuenciales, es decir consultas anidadas, y usar el resultado de la primera consulta como el valor de búsqueda en la segunda consulta. Además, el resultado de una subconsulta puede ser usado para crear una tabla, crear una vista, insertar datos, eliminar datos y/o actualizar datos. Por lo tanto, una subconsulta puede ser usada en una sentencia SELECT, INSERT, UPDATE, DELETE, CREATE VIEW, CREATE TABLE o en otra subconsulta.</a:t>
            </a:r>
          </a:p>
        </p:txBody>
      </p:sp>
    </p:spTree>
    <p:extLst>
      <p:ext uri="{BB962C8B-B14F-4D97-AF65-F5344CB8AC3E}">
        <p14:creationId xmlns:p14="http://schemas.microsoft.com/office/powerpoint/2010/main" val="29936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srgbClr val="10253F"/>
                </a:solidFill>
                <a:effectLst/>
                <a:uLnTx/>
                <a:uFillTx/>
                <a:latin typeface="Calibri"/>
                <a:ea typeface="ＭＳ Ｐゴシック" pitchFamily="34" charset="-128"/>
                <a:cs typeface="+mn-cs"/>
              </a:rPr>
              <a:t>Usando Subconsulta para Resolver un Problema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Una subconsulta es una sentencia SELECT que está en una cláusula de otra sentencia SQL. Se pueden construir poderosas sentencias usando subconsultas. Pueden ser muy útil cuando se necesita seleccionar filas de una tabla con una condición que depende de los datos de la misma tabla.</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una sentencia SELECT se pueden colocar subconsultas en las cláusulas: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SELECT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FROM</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WHERE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GROUP BY</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HAVING</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mn-cs"/>
              </a:rPr>
              <a:t>En la sintaxis: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err="1">
                <a:ln>
                  <a:noFill/>
                </a:ln>
                <a:solidFill>
                  <a:prstClr val="black"/>
                </a:solidFill>
                <a:effectLst/>
                <a:uLnTx/>
                <a:uFillTx/>
                <a:latin typeface="Calibri"/>
                <a:ea typeface="+mn-ea"/>
                <a:cs typeface="+mn-cs"/>
              </a:rPr>
              <a:t>operador_comparación</a:t>
            </a:r>
            <a:r>
              <a:rPr kumimoji="0" lang="es-CL" sz="1200" b="1" i="0" u="none" strike="noStrike" kern="1200" cap="none" spc="0" normalizeH="0" baseline="0" noProof="0" dirty="0">
                <a:ln>
                  <a:noFill/>
                </a:ln>
                <a:solidFill>
                  <a:prstClr val="black"/>
                </a:solidFill>
                <a:effectLst/>
                <a:uLnTx/>
                <a:uFillTx/>
                <a:latin typeface="Calibri"/>
                <a:ea typeface="+mn-ea"/>
                <a:cs typeface="+mn-cs"/>
              </a:rPr>
              <a:t>:</a:t>
            </a:r>
            <a:r>
              <a:rPr kumimoji="0" lang="es-CL" sz="1200" b="0" i="0" u="none" strike="noStrike" kern="1200" cap="none" spc="0" normalizeH="0" baseline="0" noProof="0" dirty="0">
                <a:ln>
                  <a:noFill/>
                </a:ln>
                <a:solidFill>
                  <a:prstClr val="black"/>
                </a:solidFill>
                <a:effectLst/>
                <a:uLnTx/>
                <a:uFillTx/>
                <a:latin typeface="Calibri"/>
                <a:ea typeface="+mn-ea"/>
                <a:cs typeface="+mn-cs"/>
              </a:rPr>
              <a:t> corresponde a una condición de comparación que pueden ser: &gt;, =, &gt;=, &lt;, &lt;&gt;, &lt;= (operadores de una sola fila) o IN, ANY, ALL (operadores de múltiples filas). </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srgbClr val="10253F"/>
                </a:solidFill>
                <a:effectLst/>
                <a:uLnTx/>
                <a:uFillTx/>
                <a:latin typeface="Calibri"/>
                <a:ea typeface="ＭＳ Ｐゴシック" pitchFamily="34" charset="-128"/>
                <a:cs typeface="+mn-cs"/>
              </a:rPr>
              <a:t>En el ejemplo, la consulta interna o subconsulta es la primera que se resuelve y obtiene el salario del empleado Abel. Posteriormente la consulta externa obtiene a todos los empleados que posean un salario mayor al valor obtenido en la subconsulta que en este caso es 11000.</a:t>
            </a:r>
            <a:endParaRPr kumimoji="0" lang="es-CL" sz="1200" b="0" i="0" u="none" strike="noStrike" kern="1200" cap="none" spc="0" normalizeH="0" baseline="0" noProof="0" dirty="0">
              <a:ln>
                <a:noFill/>
              </a:ln>
              <a:solidFill>
                <a:srgbClr val="10253F"/>
              </a:solidFill>
              <a:effectLst/>
              <a:uLnTx/>
              <a:uFillTx/>
              <a:latin typeface="Arial" charset="0"/>
              <a:ea typeface="ＭＳ Ｐゴシック" pitchFamily="34" charset="-128"/>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71041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pitchFamily="34" charset="0"/>
              </a:rPr>
              <a:t>Usando Subconsulta para Resolver un Problema</a:t>
            </a: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Las subconsultas deben ser escritas entre paréntesis </a:t>
            </a:r>
            <a:r>
              <a:rPr kumimoji="0" lang="es-CL" sz="1200" b="0" i="0" u="none" strike="noStrike" kern="1200" cap="none" spc="0" normalizeH="0" baseline="0" noProof="0" dirty="0">
                <a:ln>
                  <a:noFill/>
                </a:ln>
                <a:solidFill>
                  <a:prstClr val="black"/>
                </a:solidFill>
                <a:effectLst/>
                <a:uLnTx/>
                <a:uFillTx/>
                <a:latin typeface="Calibri"/>
                <a:ea typeface="+mn-ea"/>
                <a:cs typeface="+mn-cs"/>
              </a:rPr>
              <a:t>con excepción  si se usan en las sentencias INSERT, CREATE TABLA y CREATE VIEW</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Colocar las subconsultas en el lado derecho de la condición de comparación para mejorar la legibilidad. Sin embargo, las subconsultas pueden aparecer en cualquier lado del operador de comparación. </a:t>
            </a: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La cláusula ORDER BY de la subconsulta no es necesaria. </a:t>
            </a: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rPr>
              <a:t>Se deben utilizar operadores de una sola fila con subconsultas que retornan  una sola fila y operadores de varias filas con subconsultas que retornan varias filas.</a:t>
            </a:r>
            <a:endParaRPr kumimoji="0" lang="es-MX" sz="12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p:txBody>
      </p:sp>
    </p:spTree>
    <p:extLst>
      <p:ext uri="{BB962C8B-B14F-4D97-AF65-F5344CB8AC3E}">
        <p14:creationId xmlns:p14="http://schemas.microsoft.com/office/powerpoint/2010/main" val="68866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Tipos de Subconsultas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Existen 2 tipos de subconsultas básica: de una fila y de múltiples filas. También existen subconsultas que retornas múltiples columnas usadas para sentencias SQL más avanzadas. Nosotros veremos los tipos de subconsultas básica.</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Las Subconsultas de una sola fila retornan una sola fila desde la sentencia SELECT.  En el ejemplo, para saber quiénes son los empleados que ganan el salario máximo primero se ejecuta la subconsulta que retorna una fila con el valor del salario máximo.  A partir del resultado que retorna la subconsulta, la sentencia principal obtiene a los empleados que poseen un salario igual al valor que la obtuvo la subconsulta.</a:t>
            </a:r>
            <a:endPar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148994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mn-cs"/>
              </a:rPr>
              <a:t>Tipos de Subconsultas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rPr>
              <a:t>Las Subconsultas de múltiples (o varias) filas retornan más de una fila desde la sentencia SELECT.  En el ejemplo, para saber quiénes son los empleados que ganan un salario mayor al salario de los empleados que trabajan en el departamento 30 primero se ejecuta la subconsulta que retorna las filas con todos los salarios de los empleados que trabajan en el departamento 30.  A partir del resultado que retorna la subconsulta, la sentencia principal obtiene a los empleados que ganan un salario mayor a los valores que obtuvo la subconsulta.</a:t>
            </a:r>
            <a:endPar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64830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4204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2">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2202896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79" r:id="rId4"/>
    <p:sldLayoutId id="2147483661" r:id="rId5"/>
    <p:sldLayoutId id="2147483662" r:id="rId6"/>
    <p:sldLayoutId id="2147483678" r:id="rId7"/>
    <p:sldLayoutId id="2147483677"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303037" y="2452947"/>
            <a:ext cx="5758963" cy="2891100"/>
          </a:xfrm>
          <a:prstGeom prst="rect">
            <a:avLst/>
          </a:prstGeom>
        </p:spPr>
        <p:txBody>
          <a:bodyPr spcFirstLastPara="1" wrap="square" lIns="91425" tIns="45700" rIns="91425" bIns="45700" anchor="b" anchorCtr="0">
            <a:noAutofit/>
          </a:bodyPr>
          <a:lstStyle/>
          <a:p>
            <a:pPr lvl="0"/>
            <a:r>
              <a:rPr lang="es-CL" sz="5800" b="1" dirty="0"/>
              <a:t>Usando Subconsultas </a:t>
            </a:r>
            <a:br>
              <a:rPr lang="es-CL" sz="5800" b="1" dirty="0"/>
            </a:br>
            <a:r>
              <a:rPr lang="es-CL" sz="5800" b="1" dirty="0"/>
              <a:t>para Visualizar Información</a:t>
            </a:r>
          </a:p>
        </p:txBody>
      </p:sp>
      <p:sp>
        <p:nvSpPr>
          <p:cNvPr id="6" name="Google Shape;213;p30">
            <a:extLst>
              <a:ext uri="{FF2B5EF4-FFF2-40B4-BE49-F238E27FC236}">
                <a16:creationId xmlns:a16="http://schemas.microsoft.com/office/drawing/2014/main" xmlns="" id="{D61844BB-A144-44A5-B032-DEFC63ED14AC}"/>
              </a:ext>
            </a:extLst>
          </p:cNvPr>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a:t>MDY2131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016049"/>
            <a:ext cx="5995800" cy="2145890"/>
          </a:xfrm>
        </p:spPr>
        <p:txBody>
          <a:bodyPr anchor="ctr" anchorCtr="0"/>
          <a:lstStyle/>
          <a:p>
            <a:r>
              <a:rPr lang="es-ES_tradnl" sz="4800" b="1" dirty="0"/>
              <a:t>Construyendo Subconsultas Tradicionales</a:t>
            </a:r>
          </a:p>
        </p:txBody>
      </p:sp>
    </p:spTree>
    <p:extLst>
      <p:ext uri="{BB962C8B-B14F-4D97-AF65-F5344CB8AC3E}">
        <p14:creationId xmlns:p14="http://schemas.microsoft.com/office/powerpoint/2010/main" val="2599940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una Fila</a:t>
            </a:r>
            <a:endParaRPr lang="es-CL" sz="2800" b="1" kern="1200" dirty="0">
              <a:solidFill>
                <a:prstClr val="white"/>
              </a:solidFill>
              <a:latin typeface="Calibri"/>
              <a:cs typeface="Arial" panose="020B0604020202020204" pitchFamily="34" charset="0"/>
            </a:endParaRPr>
          </a:p>
        </p:txBody>
      </p:sp>
      <p:sp>
        <p:nvSpPr>
          <p:cNvPr id="9" name="Rectángulo redondeado 4">
            <a:extLst>
              <a:ext uri="{FF2B5EF4-FFF2-40B4-BE49-F238E27FC236}">
                <a16:creationId xmlns:a16="http://schemas.microsoft.com/office/drawing/2014/main" xmlns="" id="{AA6918BB-2797-47EE-8007-C9C63CAAF5A1}"/>
              </a:ext>
            </a:extLst>
          </p:cNvPr>
          <p:cNvSpPr/>
          <p:nvPr/>
        </p:nvSpPr>
        <p:spPr>
          <a:xfrm>
            <a:off x="1323520" y="1212983"/>
            <a:ext cx="6775451" cy="813000"/>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buClrTx/>
              <a:defRPr/>
            </a:pPr>
            <a:r>
              <a:rPr lang="es-CL" sz="1800" b="1" kern="1200" dirty="0">
                <a:solidFill>
                  <a:srgbClr val="FFFFFF"/>
                </a:solidFill>
                <a:latin typeface="Calibri"/>
                <a:ea typeface="+mn-ea"/>
                <a:cs typeface="Arial" panose="020B0604020202020204" pitchFamily="34" charset="0"/>
              </a:rPr>
              <a:t>Retornan una sola fila, por lo tanto se deben utilizar operadores de comparación de una sola fila: </a:t>
            </a:r>
            <a:r>
              <a:rPr lang="es-CL" sz="1800" b="1" kern="1200" dirty="0">
                <a:solidFill>
                  <a:srgbClr val="FFFFFF"/>
                </a:solidFill>
                <a:latin typeface="Calibri" panose="020F0502020204030204" pitchFamily="34" charset="0"/>
                <a:cs typeface="Calibri" panose="020F0502020204030204" pitchFamily="34" charset="0"/>
              </a:rPr>
              <a:t>= , </a:t>
            </a:r>
            <a:r>
              <a:rPr lang="pt-BR" sz="1800" b="1" dirty="0">
                <a:solidFill>
                  <a:srgbClr val="FFFFFF"/>
                </a:solidFill>
                <a:latin typeface="Calibri" panose="020F0502020204030204" pitchFamily="34" charset="0"/>
                <a:cs typeface="Calibri" panose="020F0502020204030204" pitchFamily="34" charset="0"/>
              </a:rPr>
              <a:t>&gt; , &gt;= , &lt; y &lt;=</a:t>
            </a:r>
            <a:endParaRPr lang="es-CL" sz="1800" b="1" kern="1200" dirty="0">
              <a:solidFill>
                <a:srgbClr val="FFFFFF"/>
              </a:solidFill>
              <a:latin typeface="Calibri"/>
              <a:ea typeface="+mn-ea"/>
              <a:cs typeface="Arial" panose="020B0604020202020204" pitchFamily="34" charset="0"/>
            </a:endParaRPr>
          </a:p>
        </p:txBody>
      </p:sp>
      <p:pic>
        <p:nvPicPr>
          <p:cNvPr id="23" name="Imagen 22">
            <a:extLst>
              <a:ext uri="{FF2B5EF4-FFF2-40B4-BE49-F238E27FC236}">
                <a16:creationId xmlns:a16="http://schemas.microsoft.com/office/drawing/2014/main" xmlns="" id="{630C09C1-DF9C-46F1-B2AB-A466EF171099}"/>
              </a:ext>
            </a:extLst>
          </p:cNvPr>
          <p:cNvPicPr>
            <a:picLocks noChangeAspect="1"/>
          </p:cNvPicPr>
          <p:nvPr/>
        </p:nvPicPr>
        <p:blipFill>
          <a:blip r:embed="rId3"/>
          <a:stretch>
            <a:fillRect/>
          </a:stretch>
        </p:blipFill>
        <p:spPr>
          <a:xfrm>
            <a:off x="121534" y="2189835"/>
            <a:ext cx="8900931" cy="4157832"/>
          </a:xfrm>
          <a:prstGeom prst="rect">
            <a:avLst/>
          </a:prstGeom>
        </p:spPr>
      </p:pic>
    </p:spTree>
    <p:extLst>
      <p:ext uri="{BB962C8B-B14F-4D97-AF65-F5344CB8AC3E}">
        <p14:creationId xmlns:p14="http://schemas.microsoft.com/office/powerpoint/2010/main" val="1855431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una Fila</a:t>
            </a:r>
            <a:endParaRPr lang="es-CL" sz="2800" b="1" kern="1200" dirty="0">
              <a:solidFill>
                <a:prstClr val="white"/>
              </a:solidFill>
              <a:latin typeface="Calibri"/>
              <a:cs typeface="Arial" panose="020B0604020202020204" pitchFamily="34" charset="0"/>
            </a:endParaRPr>
          </a:p>
        </p:txBody>
      </p:sp>
      <p:sp>
        <p:nvSpPr>
          <p:cNvPr id="14" name="Rectangle 3">
            <a:extLst>
              <a:ext uri="{FF2B5EF4-FFF2-40B4-BE49-F238E27FC236}">
                <a16:creationId xmlns:a16="http://schemas.microsoft.com/office/drawing/2014/main" xmlns="" id="{A3EB9431-C0CD-447E-9B8F-095B0B1F2773}"/>
              </a:ext>
            </a:extLst>
          </p:cNvPr>
          <p:cNvSpPr txBox="1">
            <a:spLocks noChangeArrowheads="1"/>
          </p:cNvSpPr>
          <p:nvPr/>
        </p:nvSpPr>
        <p:spPr bwMode="auto">
          <a:xfrm>
            <a:off x="591022" y="1196752"/>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5" name="Text Box 5">
            <a:extLst>
              <a:ext uri="{FF2B5EF4-FFF2-40B4-BE49-F238E27FC236}">
                <a16:creationId xmlns:a16="http://schemas.microsoft.com/office/drawing/2014/main" xmlns="" id="{FAF2E463-21B6-4E39-B24D-8F488A167AC6}"/>
              </a:ext>
            </a:extLst>
          </p:cNvPr>
          <p:cNvSpPr txBox="1">
            <a:spLocks noChangeArrowheads="1"/>
          </p:cNvSpPr>
          <p:nvPr/>
        </p:nvSpPr>
        <p:spPr bwMode="auto">
          <a:xfrm>
            <a:off x="1265832" y="1529844"/>
            <a:ext cx="638527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employee_id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job_id</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 141)</a:t>
            </a:r>
            <a:r>
              <a:rPr kumimoji="0" lang="en-US" sz="1600" b="1" i="0" u="none" strike="noStrike" kern="1200" cap="none" spc="0" normalizeH="0" baseline="0" noProof="0" dirty="0">
                <a:ln>
                  <a:noFill/>
                </a:ln>
                <a:solidFill>
                  <a:srgbClr val="0000CC"/>
                </a:solidFill>
                <a:effectLst/>
                <a:uLnTx/>
                <a:uFillTx/>
                <a:latin typeface="Calibri"/>
                <a:ea typeface="+mn-ea"/>
                <a:cs typeface="Arial" charset="0"/>
              </a:rPr>
              <a:t>;</a:t>
            </a:r>
            <a:endParaRPr kumimoji="0" lang="es-MX" sz="1600" b="1" i="0" u="none" strike="noStrike" kern="1200" cap="none" spc="0" normalizeH="0" baseline="0" noProof="0" dirty="0">
              <a:ln>
                <a:noFill/>
              </a:ln>
              <a:solidFill>
                <a:srgbClr val="0000CC"/>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sp>
        <p:nvSpPr>
          <p:cNvPr id="16" name="Line 14">
            <a:extLst>
              <a:ext uri="{FF2B5EF4-FFF2-40B4-BE49-F238E27FC236}">
                <a16:creationId xmlns:a16="http://schemas.microsoft.com/office/drawing/2014/main" xmlns="" id="{34D5F322-FAFC-4F3A-8A5B-16E24DD35750}"/>
              </a:ext>
            </a:extLst>
          </p:cNvPr>
          <p:cNvSpPr>
            <a:spLocks noChangeShapeType="1"/>
          </p:cNvSpPr>
          <p:nvPr/>
        </p:nvSpPr>
        <p:spPr bwMode="auto">
          <a:xfrm flipH="1">
            <a:off x="3913371" y="2303214"/>
            <a:ext cx="1141413"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7" name="Line 13">
            <a:extLst>
              <a:ext uri="{FF2B5EF4-FFF2-40B4-BE49-F238E27FC236}">
                <a16:creationId xmlns:a16="http://schemas.microsoft.com/office/drawing/2014/main" xmlns="" id="{BA213855-F0E1-49D0-A6A0-1D51E367993D}"/>
              </a:ext>
            </a:extLst>
          </p:cNvPr>
          <p:cNvSpPr>
            <a:spLocks noChangeShapeType="1"/>
          </p:cNvSpPr>
          <p:nvPr/>
        </p:nvSpPr>
        <p:spPr bwMode="auto">
          <a:xfrm flipV="1">
            <a:off x="5014287" y="2285752"/>
            <a:ext cx="0" cy="576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22" name="Imagen 21">
            <a:extLst>
              <a:ext uri="{FF2B5EF4-FFF2-40B4-BE49-F238E27FC236}">
                <a16:creationId xmlns:a16="http://schemas.microsoft.com/office/drawing/2014/main" xmlns="" id="{D1DCBCC2-CD23-43CC-B327-B8AA6B93D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8" y="2010127"/>
            <a:ext cx="651312" cy="437600"/>
          </a:xfrm>
          <a:prstGeom prst="rect">
            <a:avLst/>
          </a:prstGeom>
        </p:spPr>
      </p:pic>
      <p:pic>
        <p:nvPicPr>
          <p:cNvPr id="2" name="Imagen 1">
            <a:extLst>
              <a:ext uri="{FF2B5EF4-FFF2-40B4-BE49-F238E27FC236}">
                <a16:creationId xmlns:a16="http://schemas.microsoft.com/office/drawing/2014/main" xmlns="" id="{090A90F7-7DBF-4598-A4C0-315DF6CB7E59}"/>
              </a:ext>
            </a:extLst>
          </p:cNvPr>
          <p:cNvPicPr>
            <a:picLocks noChangeAspect="1"/>
          </p:cNvPicPr>
          <p:nvPr/>
        </p:nvPicPr>
        <p:blipFill>
          <a:blip r:embed="rId4"/>
          <a:stretch>
            <a:fillRect/>
          </a:stretch>
        </p:blipFill>
        <p:spPr>
          <a:xfrm>
            <a:off x="2915860" y="3425756"/>
            <a:ext cx="2943767" cy="3317579"/>
          </a:xfrm>
          <a:prstGeom prst="rect">
            <a:avLst/>
          </a:prstGeom>
        </p:spPr>
      </p:pic>
    </p:spTree>
    <p:extLst>
      <p:ext uri="{BB962C8B-B14F-4D97-AF65-F5344CB8AC3E}">
        <p14:creationId xmlns:p14="http://schemas.microsoft.com/office/powerpoint/2010/main" val="14597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una Fila</a:t>
            </a:r>
            <a:endParaRPr lang="es-CL" sz="2800" b="1" kern="1200" dirty="0">
              <a:solidFill>
                <a:prstClr val="white"/>
              </a:solidFill>
              <a:latin typeface="Calibri"/>
              <a:cs typeface="Arial" panose="020B0604020202020204" pitchFamily="34" charset="0"/>
            </a:endParaRPr>
          </a:p>
        </p:txBody>
      </p:sp>
      <p:sp>
        <p:nvSpPr>
          <p:cNvPr id="23" name="Rectangle 3">
            <a:extLst>
              <a:ext uri="{FF2B5EF4-FFF2-40B4-BE49-F238E27FC236}">
                <a16:creationId xmlns:a16="http://schemas.microsoft.com/office/drawing/2014/main" xmlns="" id="{6731A60A-6D59-4135-AA16-4A624EACD413}"/>
              </a:ext>
            </a:extLst>
          </p:cNvPr>
          <p:cNvSpPr txBox="1">
            <a:spLocks noChangeArrowheads="1"/>
          </p:cNvSpPr>
          <p:nvPr/>
        </p:nvSpPr>
        <p:spPr bwMode="auto">
          <a:xfrm>
            <a:off x="467370" y="1279640"/>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4" name="Text Box 5">
            <a:extLst>
              <a:ext uri="{FF2B5EF4-FFF2-40B4-BE49-F238E27FC236}">
                <a16:creationId xmlns:a16="http://schemas.microsoft.com/office/drawing/2014/main" xmlns="" id="{2CD3B26D-CCD7-4D9C-B9C9-FBADC3C032F2}"/>
              </a:ext>
            </a:extLst>
          </p:cNvPr>
          <p:cNvSpPr txBox="1">
            <a:spLocks noChangeArrowheads="1"/>
          </p:cNvSpPr>
          <p:nvPr/>
        </p:nvSpPr>
        <p:spPr bwMode="auto">
          <a:xfrm>
            <a:off x="507502" y="1916467"/>
            <a:ext cx="5616624"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employee_id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job_id</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 141)</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AND salary &gt;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CC"/>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(SELECT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8000"/>
                </a:solidFill>
                <a:effectLst/>
                <a:uLnTx/>
                <a:uFillTx/>
                <a:latin typeface="Calibri"/>
                <a:ea typeface="+mn-ea"/>
                <a:cs typeface="Arial" charset="0"/>
              </a:rPr>
              <a:t>employee_id</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 = 143)</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endParaRPr kumimoji="0" lang="es-MX" sz="16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sp>
        <p:nvSpPr>
          <p:cNvPr id="25" name="Line 14">
            <a:extLst>
              <a:ext uri="{FF2B5EF4-FFF2-40B4-BE49-F238E27FC236}">
                <a16:creationId xmlns:a16="http://schemas.microsoft.com/office/drawing/2014/main" xmlns="" id="{BF7B882B-9CD5-48DB-AB78-2BB187A0AD80}"/>
              </a:ext>
            </a:extLst>
          </p:cNvPr>
          <p:cNvSpPr>
            <a:spLocks noChangeShapeType="1"/>
          </p:cNvSpPr>
          <p:nvPr/>
        </p:nvSpPr>
        <p:spPr bwMode="auto">
          <a:xfrm flipH="1">
            <a:off x="3000521" y="2633003"/>
            <a:ext cx="1141413"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6" name="Line 13">
            <a:extLst>
              <a:ext uri="{FF2B5EF4-FFF2-40B4-BE49-F238E27FC236}">
                <a16:creationId xmlns:a16="http://schemas.microsoft.com/office/drawing/2014/main" xmlns="" id="{E5EDD9B4-3C3F-4F29-91E4-0363BA16C576}"/>
              </a:ext>
            </a:extLst>
          </p:cNvPr>
          <p:cNvSpPr>
            <a:spLocks noChangeShapeType="1"/>
          </p:cNvSpPr>
          <p:nvPr/>
        </p:nvSpPr>
        <p:spPr bwMode="auto">
          <a:xfrm flipV="1">
            <a:off x="4122430" y="2615541"/>
            <a:ext cx="0" cy="684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27" name="Imagen 26">
            <a:extLst>
              <a:ext uri="{FF2B5EF4-FFF2-40B4-BE49-F238E27FC236}">
                <a16:creationId xmlns:a16="http://schemas.microsoft.com/office/drawing/2014/main" xmlns="" id="{7F46B867-79CC-431A-87E3-58BE1E6BB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20" y="2187647"/>
            <a:ext cx="2680867" cy="2522547"/>
          </a:xfrm>
          <a:prstGeom prst="rect">
            <a:avLst/>
          </a:prstGeom>
        </p:spPr>
      </p:pic>
      <p:pic>
        <p:nvPicPr>
          <p:cNvPr id="28" name="Imagen 27">
            <a:extLst>
              <a:ext uri="{FF2B5EF4-FFF2-40B4-BE49-F238E27FC236}">
                <a16:creationId xmlns:a16="http://schemas.microsoft.com/office/drawing/2014/main" xmlns="" id="{49D33517-6862-4D0D-B890-57854F715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725" y="2377452"/>
            <a:ext cx="670365" cy="464098"/>
          </a:xfrm>
          <a:prstGeom prst="rect">
            <a:avLst/>
          </a:prstGeom>
        </p:spPr>
      </p:pic>
      <p:pic>
        <p:nvPicPr>
          <p:cNvPr id="29" name="Imagen 28">
            <a:extLst>
              <a:ext uri="{FF2B5EF4-FFF2-40B4-BE49-F238E27FC236}">
                <a16:creationId xmlns:a16="http://schemas.microsoft.com/office/drawing/2014/main" xmlns="" id="{0C8262E7-0804-4874-B386-79A6BF862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935" y="3597764"/>
            <a:ext cx="590476" cy="409524"/>
          </a:xfrm>
          <a:prstGeom prst="rect">
            <a:avLst/>
          </a:prstGeom>
        </p:spPr>
      </p:pic>
      <p:sp>
        <p:nvSpPr>
          <p:cNvPr id="30" name="Line 14">
            <a:extLst>
              <a:ext uri="{FF2B5EF4-FFF2-40B4-BE49-F238E27FC236}">
                <a16:creationId xmlns:a16="http://schemas.microsoft.com/office/drawing/2014/main" xmlns="" id="{2E7CE1E5-45B4-493D-BB16-A643F7E7B0B2}"/>
              </a:ext>
            </a:extLst>
          </p:cNvPr>
          <p:cNvSpPr>
            <a:spLocks noChangeShapeType="1"/>
          </p:cNvSpPr>
          <p:nvPr/>
        </p:nvSpPr>
        <p:spPr bwMode="auto">
          <a:xfrm flipH="1">
            <a:off x="3005839" y="3821613"/>
            <a:ext cx="1141413"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 name="Line 13">
            <a:extLst>
              <a:ext uri="{FF2B5EF4-FFF2-40B4-BE49-F238E27FC236}">
                <a16:creationId xmlns:a16="http://schemas.microsoft.com/office/drawing/2014/main" xmlns="" id="{32C14828-EF5D-4928-95BC-29495FDFB035}"/>
              </a:ext>
            </a:extLst>
          </p:cNvPr>
          <p:cNvSpPr>
            <a:spLocks noChangeShapeType="1"/>
          </p:cNvSpPr>
          <p:nvPr/>
        </p:nvSpPr>
        <p:spPr bwMode="auto">
          <a:xfrm flipV="1">
            <a:off x="4127748" y="3804151"/>
            <a:ext cx="0" cy="684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83879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Una Fila y Funciones de Grupo</a:t>
            </a:r>
          </a:p>
        </p:txBody>
      </p:sp>
      <p:sp>
        <p:nvSpPr>
          <p:cNvPr id="34" name="Rectangle 3">
            <a:extLst>
              <a:ext uri="{FF2B5EF4-FFF2-40B4-BE49-F238E27FC236}">
                <a16:creationId xmlns:a16="http://schemas.microsoft.com/office/drawing/2014/main" xmlns="" id="{FA0D7D3D-805A-4AD4-9612-C9D423419EDD}"/>
              </a:ext>
            </a:extLst>
          </p:cNvPr>
          <p:cNvSpPr txBox="1">
            <a:spLocks noChangeArrowheads="1"/>
          </p:cNvSpPr>
          <p:nvPr/>
        </p:nvSpPr>
        <p:spPr bwMode="auto">
          <a:xfrm>
            <a:off x="611188" y="1268760"/>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35" name="Text Box 5">
            <a:extLst>
              <a:ext uri="{FF2B5EF4-FFF2-40B4-BE49-F238E27FC236}">
                <a16:creationId xmlns:a16="http://schemas.microsoft.com/office/drawing/2014/main" xmlns="" id="{8215E98C-BE28-4A8C-8F17-1DF440A34515}"/>
              </a:ext>
            </a:extLst>
          </p:cNvPr>
          <p:cNvSpPr txBox="1">
            <a:spLocks noChangeArrowheads="1"/>
          </p:cNvSpPr>
          <p:nvPr/>
        </p:nvSpPr>
        <p:spPr bwMode="auto">
          <a:xfrm>
            <a:off x="801224" y="1592104"/>
            <a:ext cx="528294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last_name</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salary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(SELECT MIN(salary)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r>
              <a:rPr kumimoji="0" lang="en-US" sz="1600" b="1" i="0" u="none" strike="noStrike" kern="1200" cap="none" spc="0" normalizeH="0" baseline="0" noProof="0" dirty="0">
                <a:ln>
                  <a:noFill/>
                </a:ln>
                <a:solidFill>
                  <a:srgbClr val="0000CC"/>
                </a:solidFill>
                <a:effectLst/>
                <a:uLnTx/>
                <a:uFillTx/>
                <a:latin typeface="Calibri"/>
                <a:ea typeface="+mn-ea"/>
                <a:cs typeface="Arial" charset="0"/>
              </a:rPr>
              <a:t>;</a:t>
            </a:r>
            <a:endParaRPr kumimoji="0" lang="es-MX" sz="1600" b="1" i="0" u="none" strike="noStrike" kern="1200" cap="none" spc="0" normalizeH="0" baseline="0" noProof="0" dirty="0">
              <a:ln>
                <a:noFill/>
              </a:ln>
              <a:solidFill>
                <a:srgbClr val="0000CC"/>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Line 14">
            <a:extLst>
              <a:ext uri="{FF2B5EF4-FFF2-40B4-BE49-F238E27FC236}">
                <a16:creationId xmlns:a16="http://schemas.microsoft.com/office/drawing/2014/main" xmlns="" id="{809A7E54-E3AE-4F70-A0C8-877A51645EBA}"/>
              </a:ext>
            </a:extLst>
          </p:cNvPr>
          <p:cNvSpPr>
            <a:spLocks noChangeShapeType="1"/>
          </p:cNvSpPr>
          <p:nvPr/>
        </p:nvSpPr>
        <p:spPr bwMode="auto">
          <a:xfrm flipH="1">
            <a:off x="3635896" y="2348334"/>
            <a:ext cx="10548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7" name="Line 13">
            <a:extLst>
              <a:ext uri="{FF2B5EF4-FFF2-40B4-BE49-F238E27FC236}">
                <a16:creationId xmlns:a16="http://schemas.microsoft.com/office/drawing/2014/main" xmlns="" id="{5CA6F089-8278-4CE7-938F-629D333FF449}"/>
              </a:ext>
            </a:extLst>
          </p:cNvPr>
          <p:cNvSpPr>
            <a:spLocks noChangeShapeType="1"/>
          </p:cNvSpPr>
          <p:nvPr/>
        </p:nvSpPr>
        <p:spPr bwMode="auto">
          <a:xfrm flipV="1">
            <a:off x="4650700" y="2372275"/>
            <a:ext cx="0" cy="252412"/>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8" name="Line 14">
            <a:extLst>
              <a:ext uri="{FF2B5EF4-FFF2-40B4-BE49-F238E27FC236}">
                <a16:creationId xmlns:a16="http://schemas.microsoft.com/office/drawing/2014/main" xmlns="" id="{BB5609C5-E250-42F0-8CD3-FBE66DD41D34}"/>
              </a:ext>
            </a:extLst>
          </p:cNvPr>
          <p:cNvSpPr>
            <a:spLocks noChangeShapeType="1"/>
          </p:cNvSpPr>
          <p:nvPr/>
        </p:nvSpPr>
        <p:spPr bwMode="auto">
          <a:xfrm flipH="1">
            <a:off x="4323318" y="2589308"/>
            <a:ext cx="349250" cy="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9" name="Text Box 5">
            <a:extLst>
              <a:ext uri="{FF2B5EF4-FFF2-40B4-BE49-F238E27FC236}">
                <a16:creationId xmlns:a16="http://schemas.microsoft.com/office/drawing/2014/main" xmlns="" id="{B65D2091-28AB-487F-86A7-8C226DFFEF86}"/>
              </a:ext>
            </a:extLst>
          </p:cNvPr>
          <p:cNvSpPr txBox="1">
            <a:spLocks noChangeArrowheads="1"/>
          </p:cNvSpPr>
          <p:nvPr/>
        </p:nvSpPr>
        <p:spPr bwMode="auto">
          <a:xfrm>
            <a:off x="801224" y="4018671"/>
            <a:ext cx="5282944"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department_id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MIN(salary)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GROUP BY 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HAVING MIN(salary) &gt;             </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MIN(salary)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department_id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 80)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ORDER BY MIN(salary);</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pic>
        <p:nvPicPr>
          <p:cNvPr id="40" name="Imagen 39">
            <a:extLst>
              <a:ext uri="{FF2B5EF4-FFF2-40B4-BE49-F238E27FC236}">
                <a16:creationId xmlns:a16="http://schemas.microsoft.com/office/drawing/2014/main" xmlns="" id="{1BE2F1B0-1D2B-4F71-BF8A-C4BC41062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4436566"/>
            <a:ext cx="2238095" cy="1390476"/>
          </a:xfrm>
          <a:prstGeom prst="rect">
            <a:avLst/>
          </a:prstGeom>
        </p:spPr>
      </p:pic>
      <p:pic>
        <p:nvPicPr>
          <p:cNvPr id="41" name="Imagen 40">
            <a:extLst>
              <a:ext uri="{FF2B5EF4-FFF2-40B4-BE49-F238E27FC236}">
                <a16:creationId xmlns:a16="http://schemas.microsoft.com/office/drawing/2014/main" xmlns="" id="{E2EF83B4-4BA8-4C2E-8F74-63A9863F1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2060302"/>
            <a:ext cx="2295238" cy="428571"/>
          </a:xfrm>
          <a:prstGeom prst="rect">
            <a:avLst/>
          </a:prstGeom>
        </p:spPr>
      </p:pic>
      <p:pic>
        <p:nvPicPr>
          <p:cNvPr id="42" name="Imagen 41">
            <a:extLst>
              <a:ext uri="{FF2B5EF4-FFF2-40B4-BE49-F238E27FC236}">
                <a16:creationId xmlns:a16="http://schemas.microsoft.com/office/drawing/2014/main" xmlns="" id="{26DA316D-2605-468C-B14F-13F8DCDA4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793" y="2042050"/>
            <a:ext cx="913982" cy="456992"/>
          </a:xfrm>
          <a:prstGeom prst="rect">
            <a:avLst/>
          </a:prstGeom>
        </p:spPr>
      </p:pic>
      <p:pic>
        <p:nvPicPr>
          <p:cNvPr id="43" name="Imagen 42">
            <a:extLst>
              <a:ext uri="{FF2B5EF4-FFF2-40B4-BE49-F238E27FC236}">
                <a16:creationId xmlns:a16="http://schemas.microsoft.com/office/drawing/2014/main" xmlns="" id="{93DA496D-BB9A-4A76-B2DB-F24F0A80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3251" y="4724301"/>
            <a:ext cx="864693" cy="432346"/>
          </a:xfrm>
          <a:prstGeom prst="rect">
            <a:avLst/>
          </a:prstGeom>
        </p:spPr>
      </p:pic>
      <p:sp>
        <p:nvSpPr>
          <p:cNvPr id="44" name="Line 14">
            <a:extLst>
              <a:ext uri="{FF2B5EF4-FFF2-40B4-BE49-F238E27FC236}">
                <a16:creationId xmlns:a16="http://schemas.microsoft.com/office/drawing/2014/main" xmlns="" id="{6FF46F7E-8658-4923-A3A7-53A6AD836FF4}"/>
              </a:ext>
            </a:extLst>
          </p:cNvPr>
          <p:cNvSpPr>
            <a:spLocks noChangeShapeType="1"/>
          </p:cNvSpPr>
          <p:nvPr/>
        </p:nvSpPr>
        <p:spPr bwMode="auto">
          <a:xfrm flipH="1">
            <a:off x="4093264" y="4952301"/>
            <a:ext cx="10476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5" name="Line 13">
            <a:extLst>
              <a:ext uri="{FF2B5EF4-FFF2-40B4-BE49-F238E27FC236}">
                <a16:creationId xmlns:a16="http://schemas.microsoft.com/office/drawing/2014/main" xmlns="" id="{7E4B3FFB-B2BD-4577-A42A-66D8F9B4AB59}"/>
              </a:ext>
            </a:extLst>
          </p:cNvPr>
          <p:cNvSpPr>
            <a:spLocks noChangeShapeType="1"/>
          </p:cNvSpPr>
          <p:nvPr/>
        </p:nvSpPr>
        <p:spPr bwMode="auto">
          <a:xfrm flipV="1">
            <a:off x="5108068" y="4976242"/>
            <a:ext cx="0" cy="324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6" name="Line 14">
            <a:extLst>
              <a:ext uri="{FF2B5EF4-FFF2-40B4-BE49-F238E27FC236}">
                <a16:creationId xmlns:a16="http://schemas.microsoft.com/office/drawing/2014/main" xmlns="" id="{44B1D147-FB77-45D5-A37B-BD712FA73C05}"/>
              </a:ext>
            </a:extLst>
          </p:cNvPr>
          <p:cNvSpPr>
            <a:spLocks noChangeShapeType="1"/>
          </p:cNvSpPr>
          <p:nvPr/>
        </p:nvSpPr>
        <p:spPr bwMode="auto">
          <a:xfrm flipH="1">
            <a:off x="4676666" y="5300662"/>
            <a:ext cx="468000" cy="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69725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21" name="Rectangle 3">
            <a:extLst>
              <a:ext uri="{FF2B5EF4-FFF2-40B4-BE49-F238E27FC236}">
                <a16:creationId xmlns:a16="http://schemas.microsoft.com/office/drawing/2014/main" xmlns="" id="{1C0C8A20-9B8B-4ECE-9D3A-A88478DCA372}"/>
              </a:ext>
            </a:extLst>
          </p:cNvPr>
          <p:cNvSpPr txBox="1">
            <a:spLocks noChangeArrowheads="1"/>
          </p:cNvSpPr>
          <p:nvPr/>
        </p:nvSpPr>
        <p:spPr bwMode="auto">
          <a:xfrm>
            <a:off x="2312303" y="1724869"/>
            <a:ext cx="6408886"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None/>
            </a:pPr>
            <a:r>
              <a:rPr lang="es-CL" sz="2000" b="1" kern="1200" dirty="0">
                <a:solidFill>
                  <a:prstClr val="black"/>
                </a:solidFill>
                <a:latin typeface="Calibri"/>
                <a:ea typeface="Arial Unicode MS"/>
                <a:cs typeface="Arial Unicode MS"/>
              </a:rPr>
              <a:t>¿Cuál es el error en la Sentencia?</a:t>
            </a:r>
          </a:p>
        </p:txBody>
      </p:sp>
      <p:sp>
        <p:nvSpPr>
          <p:cNvPr id="22" name="Text Box 5">
            <a:extLst>
              <a:ext uri="{FF2B5EF4-FFF2-40B4-BE49-F238E27FC236}">
                <a16:creationId xmlns:a16="http://schemas.microsoft.com/office/drawing/2014/main" xmlns="" id="{C6A46F33-3EFF-4247-B07D-5332A123BFA0}"/>
              </a:ext>
            </a:extLst>
          </p:cNvPr>
          <p:cNvSpPr txBox="1">
            <a:spLocks noChangeArrowheads="1"/>
          </p:cNvSpPr>
          <p:nvPr/>
        </p:nvSpPr>
        <p:spPr bwMode="auto">
          <a:xfrm>
            <a:off x="1475656" y="2132856"/>
            <a:ext cx="6093405"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employee_id, last_name,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salary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MIN(salary)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GROUP BY department_id)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pic>
        <p:nvPicPr>
          <p:cNvPr id="23" name="Imagen 22">
            <a:extLst>
              <a:ext uri="{FF2B5EF4-FFF2-40B4-BE49-F238E27FC236}">
                <a16:creationId xmlns:a16="http://schemas.microsoft.com/office/drawing/2014/main" xmlns="" id="{681797B1-DA6E-4B51-B22A-7BCCCD101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781" y="4139161"/>
            <a:ext cx="3911096" cy="715445"/>
          </a:xfrm>
          <a:prstGeom prst="rect">
            <a:avLst/>
          </a:prstGeom>
        </p:spPr>
      </p:pic>
      <p:pic>
        <p:nvPicPr>
          <p:cNvPr id="24" name="Imagen 23">
            <a:extLst>
              <a:ext uri="{FF2B5EF4-FFF2-40B4-BE49-F238E27FC236}">
                <a16:creationId xmlns:a16="http://schemas.microsoft.com/office/drawing/2014/main" xmlns="" id="{7C4D6FA6-3E43-42CD-B10A-E0A24C22D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894" y="2681002"/>
            <a:ext cx="838095" cy="2476190"/>
          </a:xfrm>
          <a:prstGeom prst="rect">
            <a:avLst/>
          </a:prstGeom>
        </p:spPr>
      </p:pic>
      <p:sp>
        <p:nvSpPr>
          <p:cNvPr id="25" name="Line 14">
            <a:extLst>
              <a:ext uri="{FF2B5EF4-FFF2-40B4-BE49-F238E27FC236}">
                <a16:creationId xmlns:a16="http://schemas.microsoft.com/office/drawing/2014/main" xmlns="" id="{422F2667-000D-412F-B946-025C4DBCCF72}"/>
              </a:ext>
            </a:extLst>
          </p:cNvPr>
          <p:cNvSpPr>
            <a:spLocks noChangeShapeType="1"/>
          </p:cNvSpPr>
          <p:nvPr/>
        </p:nvSpPr>
        <p:spPr bwMode="auto">
          <a:xfrm flipH="1">
            <a:off x="4738805" y="3140968"/>
            <a:ext cx="1296000" cy="0"/>
          </a:xfrm>
          <a:prstGeom prst="line">
            <a:avLst/>
          </a:prstGeom>
          <a:noFill/>
          <a:ln w="76200">
            <a:solidFill>
              <a:sysClr val="windowText" lastClr="000000"/>
            </a:solidFill>
            <a:round/>
            <a:headEnd type="triangl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2124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4">
            <a:extLst>
              <a:ext uri="{FF2B5EF4-FFF2-40B4-BE49-F238E27FC236}">
                <a16:creationId xmlns:a16="http://schemas.microsoft.com/office/drawing/2014/main" xmlns="" id="{AA6918BB-2797-47EE-8007-C9C63CAAF5A1}"/>
              </a:ext>
            </a:extLst>
          </p:cNvPr>
          <p:cNvSpPr/>
          <p:nvPr/>
        </p:nvSpPr>
        <p:spPr>
          <a:xfrm>
            <a:off x="1043605" y="1157000"/>
            <a:ext cx="7111350" cy="1026364"/>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buClrTx/>
              <a:defRPr/>
            </a:pPr>
            <a:r>
              <a:rPr lang="es-CL" sz="1800" b="1" kern="1200" dirty="0">
                <a:solidFill>
                  <a:srgbClr val="FFFFFF"/>
                </a:solidFill>
                <a:latin typeface="Calibri" panose="020F0502020204030204" pitchFamily="34" charset="0"/>
                <a:ea typeface="+mn-ea"/>
                <a:cs typeface="Calibri" panose="020F0502020204030204" pitchFamily="34" charset="0"/>
              </a:rPr>
              <a:t>Retorna más de una fila, por lo tanto se deben utilizar operadores de comparación de varias filas: </a:t>
            </a:r>
            <a:r>
              <a:rPr lang="pt-BR" sz="1800" b="1" dirty="0">
                <a:solidFill>
                  <a:srgbClr val="FFFFFF"/>
                </a:solidFill>
                <a:latin typeface="Calibri" panose="020F0502020204030204" pitchFamily="34" charset="0"/>
                <a:cs typeface="Calibri" panose="020F0502020204030204" pitchFamily="34" charset="0"/>
              </a:rPr>
              <a:t>IN, ANY, ALL y EXISTS</a:t>
            </a:r>
            <a:endParaRPr lang="es-CL" sz="1800" b="1" kern="1200" dirty="0">
              <a:solidFill>
                <a:srgbClr val="FFFFFF"/>
              </a:solidFill>
              <a:latin typeface="Calibri" panose="020F0502020204030204" pitchFamily="34" charset="0"/>
              <a:ea typeface="+mn-ea"/>
              <a:cs typeface="Calibri" panose="020F0502020204030204" pitchFamily="34" charset="0"/>
            </a:endParaRPr>
          </a:p>
        </p:txBody>
      </p:sp>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pic>
        <p:nvPicPr>
          <p:cNvPr id="12" name="Imagen 11">
            <a:extLst>
              <a:ext uri="{FF2B5EF4-FFF2-40B4-BE49-F238E27FC236}">
                <a16:creationId xmlns:a16="http://schemas.microsoft.com/office/drawing/2014/main" xmlns="" id="{207BAA19-9671-4343-8553-D94F70FAEDF2}"/>
              </a:ext>
            </a:extLst>
          </p:cNvPr>
          <p:cNvPicPr>
            <a:picLocks noChangeAspect="1"/>
          </p:cNvPicPr>
          <p:nvPr/>
        </p:nvPicPr>
        <p:blipFill>
          <a:blip r:embed="rId3"/>
          <a:stretch>
            <a:fillRect/>
          </a:stretch>
        </p:blipFill>
        <p:spPr>
          <a:xfrm>
            <a:off x="275780" y="2234603"/>
            <a:ext cx="8625623" cy="4333307"/>
          </a:xfrm>
          <a:prstGeom prst="rect">
            <a:avLst/>
          </a:prstGeom>
        </p:spPr>
      </p:pic>
      <p:pic>
        <p:nvPicPr>
          <p:cNvPr id="14" name="Imagen 13" descr="Captura de pantalla de un celular con letras&#10;&#10;Descripción generada automáticamente">
            <a:extLst>
              <a:ext uri="{FF2B5EF4-FFF2-40B4-BE49-F238E27FC236}">
                <a16:creationId xmlns:a16="http://schemas.microsoft.com/office/drawing/2014/main" xmlns="" id="{66D70684-CA28-492B-97FC-A793CBC40DC1}"/>
              </a:ext>
            </a:extLst>
          </p:cNvPr>
          <p:cNvPicPr>
            <a:picLocks noChangeAspect="1"/>
          </p:cNvPicPr>
          <p:nvPr/>
        </p:nvPicPr>
        <p:blipFill>
          <a:blip r:embed="rId4"/>
          <a:stretch>
            <a:fillRect/>
          </a:stretch>
        </p:blipFill>
        <p:spPr>
          <a:xfrm>
            <a:off x="7909998" y="4836489"/>
            <a:ext cx="548358" cy="1233805"/>
          </a:xfrm>
          <a:prstGeom prst="rect">
            <a:avLst/>
          </a:prstGeom>
        </p:spPr>
      </p:pic>
    </p:spTree>
    <p:extLst>
      <p:ext uri="{BB962C8B-B14F-4D97-AF65-F5344CB8AC3E}">
        <p14:creationId xmlns:p14="http://schemas.microsoft.com/office/powerpoint/2010/main" val="249408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13" name="Rectangle 3">
            <a:extLst>
              <a:ext uri="{FF2B5EF4-FFF2-40B4-BE49-F238E27FC236}">
                <a16:creationId xmlns:a16="http://schemas.microsoft.com/office/drawing/2014/main" xmlns="" id="{E266404B-06B0-46C5-8526-BC646770309D}"/>
              </a:ext>
            </a:extLst>
          </p:cNvPr>
          <p:cNvSpPr txBox="1">
            <a:spLocks noChangeArrowheads="1"/>
          </p:cNvSpPr>
          <p:nvPr/>
        </p:nvSpPr>
        <p:spPr bwMode="auto">
          <a:xfrm>
            <a:off x="537882" y="1268760"/>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14" name="Text Box 5">
            <a:extLst>
              <a:ext uri="{FF2B5EF4-FFF2-40B4-BE49-F238E27FC236}">
                <a16:creationId xmlns:a16="http://schemas.microsoft.com/office/drawing/2014/main" xmlns="" id="{699C5B8D-933F-48CC-896D-4C85A1A854C2}"/>
              </a:ext>
            </a:extLst>
          </p:cNvPr>
          <p:cNvSpPr txBox="1">
            <a:spLocks noChangeArrowheads="1"/>
          </p:cNvSpPr>
          <p:nvPr/>
        </p:nvSpPr>
        <p:spPr bwMode="auto">
          <a:xfrm>
            <a:off x="1176667" y="1598945"/>
            <a:ext cx="707159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employee_id,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job_id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salary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IN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MIN(salary)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GROUP BY department_id)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pic>
        <p:nvPicPr>
          <p:cNvPr id="2" name="Imagen 1">
            <a:extLst>
              <a:ext uri="{FF2B5EF4-FFF2-40B4-BE49-F238E27FC236}">
                <a16:creationId xmlns:a16="http://schemas.microsoft.com/office/drawing/2014/main" xmlns="" id="{7E0041F1-3A5B-46EC-8033-D758AC263E3F}"/>
              </a:ext>
            </a:extLst>
          </p:cNvPr>
          <p:cNvPicPr>
            <a:picLocks noChangeAspect="1"/>
          </p:cNvPicPr>
          <p:nvPr/>
        </p:nvPicPr>
        <p:blipFill>
          <a:blip r:embed="rId3"/>
          <a:stretch>
            <a:fillRect/>
          </a:stretch>
        </p:blipFill>
        <p:spPr>
          <a:xfrm>
            <a:off x="3095632" y="3241927"/>
            <a:ext cx="2942088" cy="3403348"/>
          </a:xfrm>
          <a:prstGeom prst="rect">
            <a:avLst/>
          </a:prstGeom>
        </p:spPr>
      </p:pic>
    </p:spTree>
    <p:extLst>
      <p:ext uri="{BB962C8B-B14F-4D97-AF65-F5344CB8AC3E}">
        <p14:creationId xmlns:p14="http://schemas.microsoft.com/office/powerpoint/2010/main" val="154426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21" name="Rectangle 3">
            <a:extLst>
              <a:ext uri="{FF2B5EF4-FFF2-40B4-BE49-F238E27FC236}">
                <a16:creationId xmlns:a16="http://schemas.microsoft.com/office/drawing/2014/main" xmlns="" id="{9E353AE6-0370-44E7-86F5-09DDF5516780}"/>
              </a:ext>
            </a:extLst>
          </p:cNvPr>
          <p:cNvSpPr txBox="1">
            <a:spLocks noChangeArrowheads="1"/>
          </p:cNvSpPr>
          <p:nvPr/>
        </p:nvSpPr>
        <p:spPr bwMode="auto">
          <a:xfrm>
            <a:off x="539378" y="1246461"/>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22" name="Text Box 5">
            <a:extLst>
              <a:ext uri="{FF2B5EF4-FFF2-40B4-BE49-F238E27FC236}">
                <a16:creationId xmlns:a16="http://schemas.microsoft.com/office/drawing/2014/main" xmlns="" id="{731553E8-1D1D-4D4A-8891-06DF2BA40D87}"/>
              </a:ext>
            </a:extLst>
          </p:cNvPr>
          <p:cNvSpPr txBox="1">
            <a:spLocks noChangeArrowheads="1"/>
          </p:cNvSpPr>
          <p:nvPr/>
        </p:nvSpPr>
        <p:spPr bwMode="auto">
          <a:xfrm>
            <a:off x="514028" y="1561480"/>
            <a:ext cx="5760640"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employee_id, job_id,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salary  &lt;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ANY</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endParaRPr kumimoji="0" lang="en-US" sz="400" b="1" i="0" u="none" strike="noStrike" kern="1200" cap="none" spc="0" normalizeH="0" baseline="0" noProof="0" dirty="0">
              <a:ln>
                <a:noFill/>
              </a:ln>
              <a:solidFill>
                <a:srgbClr val="D81102"/>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DISTINCT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job_id = 'IT_PROG’)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AND job_id &lt;&gt; 'IT_PROG'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ORDER BY employee_id;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sp>
        <p:nvSpPr>
          <p:cNvPr id="24" name="Line 14">
            <a:extLst>
              <a:ext uri="{FF2B5EF4-FFF2-40B4-BE49-F238E27FC236}">
                <a16:creationId xmlns:a16="http://schemas.microsoft.com/office/drawing/2014/main" xmlns="" id="{FB4280E1-398C-48FA-86A0-E56A259FCF46}"/>
              </a:ext>
            </a:extLst>
          </p:cNvPr>
          <p:cNvSpPr>
            <a:spLocks noChangeShapeType="1"/>
          </p:cNvSpPr>
          <p:nvPr/>
        </p:nvSpPr>
        <p:spPr bwMode="auto">
          <a:xfrm flipH="1">
            <a:off x="4923378" y="2419611"/>
            <a:ext cx="10080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5" name="Line 13">
            <a:extLst>
              <a:ext uri="{FF2B5EF4-FFF2-40B4-BE49-F238E27FC236}">
                <a16:creationId xmlns:a16="http://schemas.microsoft.com/office/drawing/2014/main" xmlns="" id="{4D3258C3-6180-4A82-90B4-E0B30E0E437B}"/>
              </a:ext>
            </a:extLst>
          </p:cNvPr>
          <p:cNvSpPr>
            <a:spLocks noChangeShapeType="1"/>
          </p:cNvSpPr>
          <p:nvPr/>
        </p:nvSpPr>
        <p:spPr bwMode="auto">
          <a:xfrm flipV="1">
            <a:off x="5901575" y="2399946"/>
            <a:ext cx="0" cy="468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6" name="Line 14">
            <a:extLst>
              <a:ext uri="{FF2B5EF4-FFF2-40B4-BE49-F238E27FC236}">
                <a16:creationId xmlns:a16="http://schemas.microsoft.com/office/drawing/2014/main" xmlns="" id="{B1B80D3A-1F7E-4A27-8C3C-D7C860599ACC}"/>
              </a:ext>
            </a:extLst>
          </p:cNvPr>
          <p:cNvSpPr>
            <a:spLocks noChangeShapeType="1"/>
          </p:cNvSpPr>
          <p:nvPr/>
        </p:nvSpPr>
        <p:spPr bwMode="auto">
          <a:xfrm flipH="1">
            <a:off x="4415844" y="2855000"/>
            <a:ext cx="1512000" cy="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29" name="Imagen 28">
            <a:extLst>
              <a:ext uri="{FF2B5EF4-FFF2-40B4-BE49-F238E27FC236}">
                <a16:creationId xmlns:a16="http://schemas.microsoft.com/office/drawing/2014/main" xmlns="" id="{C505414E-2334-4C07-A1C6-7C408DE0F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36" y="2174802"/>
            <a:ext cx="600000" cy="428571"/>
          </a:xfrm>
          <a:prstGeom prst="rect">
            <a:avLst/>
          </a:prstGeom>
        </p:spPr>
      </p:pic>
      <p:pic>
        <p:nvPicPr>
          <p:cNvPr id="30" name="Imagen 29">
            <a:extLst>
              <a:ext uri="{FF2B5EF4-FFF2-40B4-BE49-F238E27FC236}">
                <a16:creationId xmlns:a16="http://schemas.microsoft.com/office/drawing/2014/main" xmlns="" id="{F953A873-E044-4BCA-8C43-6D90C35D1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987" y="2174802"/>
            <a:ext cx="580952" cy="428571"/>
          </a:xfrm>
          <a:prstGeom prst="rect">
            <a:avLst/>
          </a:prstGeom>
        </p:spPr>
      </p:pic>
      <p:pic>
        <p:nvPicPr>
          <p:cNvPr id="31" name="Imagen 30">
            <a:extLst>
              <a:ext uri="{FF2B5EF4-FFF2-40B4-BE49-F238E27FC236}">
                <a16:creationId xmlns:a16="http://schemas.microsoft.com/office/drawing/2014/main" xmlns="" id="{5331BD69-DC74-4A02-BDE6-531B6FA2F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794" y="2174802"/>
            <a:ext cx="580952" cy="428571"/>
          </a:xfrm>
          <a:prstGeom prst="rect">
            <a:avLst/>
          </a:prstGeom>
        </p:spPr>
      </p:pic>
      <p:pic>
        <p:nvPicPr>
          <p:cNvPr id="32" name="Imagen 31">
            <a:extLst>
              <a:ext uri="{FF2B5EF4-FFF2-40B4-BE49-F238E27FC236}">
                <a16:creationId xmlns:a16="http://schemas.microsoft.com/office/drawing/2014/main" xmlns="" id="{5E8CB3CF-E5C5-4236-B832-E9AEAC68C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072" y="2174802"/>
            <a:ext cx="580952" cy="428571"/>
          </a:xfrm>
          <a:prstGeom prst="rect">
            <a:avLst/>
          </a:prstGeom>
        </p:spPr>
      </p:pic>
      <p:pic>
        <p:nvPicPr>
          <p:cNvPr id="3" name="Imagen 2">
            <a:extLst>
              <a:ext uri="{FF2B5EF4-FFF2-40B4-BE49-F238E27FC236}">
                <a16:creationId xmlns:a16="http://schemas.microsoft.com/office/drawing/2014/main" xmlns="" id="{436F274E-F60F-4C1F-876F-F56C94850E6B}"/>
              </a:ext>
            </a:extLst>
          </p:cNvPr>
          <p:cNvPicPr>
            <a:picLocks noChangeAspect="1"/>
          </p:cNvPicPr>
          <p:nvPr/>
        </p:nvPicPr>
        <p:blipFill>
          <a:blip r:embed="rId7"/>
          <a:stretch>
            <a:fillRect/>
          </a:stretch>
        </p:blipFill>
        <p:spPr>
          <a:xfrm>
            <a:off x="6323119" y="1536080"/>
            <a:ext cx="2952701" cy="3099420"/>
          </a:xfrm>
          <a:prstGeom prst="rect">
            <a:avLst/>
          </a:prstGeom>
        </p:spPr>
      </p:pic>
    </p:spTree>
    <p:extLst>
      <p:ext uri="{BB962C8B-B14F-4D97-AF65-F5344CB8AC3E}">
        <p14:creationId xmlns:p14="http://schemas.microsoft.com/office/powerpoint/2010/main" val="3056572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34" name="Rectangle 3">
            <a:extLst>
              <a:ext uri="{FF2B5EF4-FFF2-40B4-BE49-F238E27FC236}">
                <a16:creationId xmlns:a16="http://schemas.microsoft.com/office/drawing/2014/main" xmlns="" id="{E0D421D7-33AD-4A84-8581-6D2810C91634}"/>
              </a:ext>
            </a:extLst>
          </p:cNvPr>
          <p:cNvSpPr txBox="1">
            <a:spLocks noChangeArrowheads="1"/>
          </p:cNvSpPr>
          <p:nvPr/>
        </p:nvSpPr>
        <p:spPr bwMode="auto">
          <a:xfrm>
            <a:off x="611188" y="1386161"/>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35" name="Text Box 5">
            <a:extLst>
              <a:ext uri="{FF2B5EF4-FFF2-40B4-BE49-F238E27FC236}">
                <a16:creationId xmlns:a16="http://schemas.microsoft.com/office/drawing/2014/main" xmlns="" id="{FA5A638A-D1D4-4769-BF4C-D949F22F9DAC}"/>
              </a:ext>
            </a:extLst>
          </p:cNvPr>
          <p:cNvSpPr txBox="1">
            <a:spLocks noChangeArrowheads="1"/>
          </p:cNvSpPr>
          <p:nvPr/>
        </p:nvSpPr>
        <p:spPr bwMode="auto">
          <a:xfrm>
            <a:off x="467544" y="1717591"/>
            <a:ext cx="5760640"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employee_id, job_id,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salary  &lt;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ALL</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endParaRPr kumimoji="0" lang="en-US" sz="400" b="1" i="0" u="none" strike="noStrike" kern="1200" cap="none" spc="0" normalizeH="0" baseline="0" noProof="0" dirty="0">
              <a:ln>
                <a:noFill/>
              </a:ln>
              <a:solidFill>
                <a:srgbClr val="D81102"/>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DISTINCT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job_id = 'IT_PROG</a:t>
            </a:r>
            <a:r>
              <a:rPr kumimoji="0" lang="en-US" sz="1600" b="1" i="0" u="none" strike="noStrike" kern="1200" cap="none" spc="0" normalizeH="0" baseline="0" noProof="0" dirty="0">
                <a:ln>
                  <a:noFill/>
                </a:ln>
                <a:solidFill>
                  <a:srgbClr val="0000FF"/>
                </a:solidFill>
                <a:effectLst/>
                <a:uLnTx/>
                <a:uFillTx/>
                <a:latin typeface="Arial" charset="0"/>
                <a:ea typeface="+mn-ea"/>
                <a:cs typeface="Arial" charset="0"/>
              </a:rPr>
              <a:t>'</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AND job_id &lt;&gt; 'IT_PROG'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ORDER BY employee_id;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sp>
        <p:nvSpPr>
          <p:cNvPr id="36" name="Line 14">
            <a:extLst>
              <a:ext uri="{FF2B5EF4-FFF2-40B4-BE49-F238E27FC236}">
                <a16:creationId xmlns:a16="http://schemas.microsoft.com/office/drawing/2014/main" xmlns="" id="{A6941E79-B52D-473F-B7F9-643C247DDF0E}"/>
              </a:ext>
            </a:extLst>
          </p:cNvPr>
          <p:cNvSpPr>
            <a:spLocks noChangeShapeType="1"/>
          </p:cNvSpPr>
          <p:nvPr/>
        </p:nvSpPr>
        <p:spPr bwMode="auto">
          <a:xfrm flipH="1">
            <a:off x="4876894" y="2575722"/>
            <a:ext cx="10080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7" name="Line 13">
            <a:extLst>
              <a:ext uri="{FF2B5EF4-FFF2-40B4-BE49-F238E27FC236}">
                <a16:creationId xmlns:a16="http://schemas.microsoft.com/office/drawing/2014/main" xmlns="" id="{AB6BF3D3-4125-4964-B865-0AFD5B6667EB}"/>
              </a:ext>
            </a:extLst>
          </p:cNvPr>
          <p:cNvSpPr>
            <a:spLocks noChangeShapeType="1"/>
          </p:cNvSpPr>
          <p:nvPr/>
        </p:nvSpPr>
        <p:spPr bwMode="auto">
          <a:xfrm flipV="1">
            <a:off x="5855091" y="2556057"/>
            <a:ext cx="0" cy="468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8" name="Line 14">
            <a:extLst>
              <a:ext uri="{FF2B5EF4-FFF2-40B4-BE49-F238E27FC236}">
                <a16:creationId xmlns:a16="http://schemas.microsoft.com/office/drawing/2014/main" xmlns="" id="{AA614EF0-0521-483B-8EC3-3E675D456D7C}"/>
              </a:ext>
            </a:extLst>
          </p:cNvPr>
          <p:cNvSpPr>
            <a:spLocks noChangeShapeType="1"/>
          </p:cNvSpPr>
          <p:nvPr/>
        </p:nvSpPr>
        <p:spPr bwMode="auto">
          <a:xfrm flipH="1">
            <a:off x="4369360" y="3011111"/>
            <a:ext cx="1512000" cy="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39" name="Imagen 38">
            <a:extLst>
              <a:ext uri="{FF2B5EF4-FFF2-40B4-BE49-F238E27FC236}">
                <a16:creationId xmlns:a16="http://schemas.microsoft.com/office/drawing/2014/main" xmlns="" id="{CD288D33-A04F-4EE2-8C72-01C15F028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452" y="2330913"/>
            <a:ext cx="600000" cy="428571"/>
          </a:xfrm>
          <a:prstGeom prst="rect">
            <a:avLst/>
          </a:prstGeom>
        </p:spPr>
      </p:pic>
      <p:pic>
        <p:nvPicPr>
          <p:cNvPr id="40" name="Imagen 39">
            <a:extLst>
              <a:ext uri="{FF2B5EF4-FFF2-40B4-BE49-F238E27FC236}">
                <a16:creationId xmlns:a16="http://schemas.microsoft.com/office/drawing/2014/main" xmlns="" id="{C3F7CF90-0C46-47C4-8F68-382049BEC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503" y="2330913"/>
            <a:ext cx="580952" cy="428571"/>
          </a:xfrm>
          <a:prstGeom prst="rect">
            <a:avLst/>
          </a:prstGeom>
        </p:spPr>
      </p:pic>
      <p:pic>
        <p:nvPicPr>
          <p:cNvPr id="41" name="Imagen 40">
            <a:extLst>
              <a:ext uri="{FF2B5EF4-FFF2-40B4-BE49-F238E27FC236}">
                <a16:creationId xmlns:a16="http://schemas.microsoft.com/office/drawing/2014/main" xmlns="" id="{A658F7B2-6EFC-48C0-B37B-FACBF9574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1310" y="2330913"/>
            <a:ext cx="580952" cy="428571"/>
          </a:xfrm>
          <a:prstGeom prst="rect">
            <a:avLst/>
          </a:prstGeom>
        </p:spPr>
      </p:pic>
      <p:pic>
        <p:nvPicPr>
          <p:cNvPr id="42" name="Imagen 41">
            <a:extLst>
              <a:ext uri="{FF2B5EF4-FFF2-40B4-BE49-F238E27FC236}">
                <a16:creationId xmlns:a16="http://schemas.microsoft.com/office/drawing/2014/main" xmlns="" id="{A06061A8-15E7-48EC-BE04-1D031E42F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588" y="2330913"/>
            <a:ext cx="580952" cy="428571"/>
          </a:xfrm>
          <a:prstGeom prst="rect">
            <a:avLst/>
          </a:prstGeom>
        </p:spPr>
      </p:pic>
      <p:pic>
        <p:nvPicPr>
          <p:cNvPr id="2" name="Imagen 1">
            <a:extLst>
              <a:ext uri="{FF2B5EF4-FFF2-40B4-BE49-F238E27FC236}">
                <a16:creationId xmlns:a16="http://schemas.microsoft.com/office/drawing/2014/main" xmlns="" id="{B4D34A0B-1431-456D-BC1B-BD0B79EE2FB9}"/>
              </a:ext>
            </a:extLst>
          </p:cNvPr>
          <p:cNvPicPr>
            <a:picLocks noChangeAspect="1"/>
          </p:cNvPicPr>
          <p:nvPr/>
        </p:nvPicPr>
        <p:blipFill>
          <a:blip r:embed="rId7"/>
          <a:stretch>
            <a:fillRect/>
          </a:stretch>
        </p:blipFill>
        <p:spPr>
          <a:xfrm>
            <a:off x="6215483" y="1721305"/>
            <a:ext cx="3080907" cy="3844768"/>
          </a:xfrm>
          <a:prstGeom prst="rect">
            <a:avLst/>
          </a:prstGeom>
        </p:spPr>
      </p:pic>
    </p:spTree>
    <p:extLst>
      <p:ext uri="{BB962C8B-B14F-4D97-AF65-F5344CB8AC3E}">
        <p14:creationId xmlns:p14="http://schemas.microsoft.com/office/powerpoint/2010/main" val="278901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xmlns="" id="{FB9E9EC4-1442-454F-96A7-8DBD75B3E084}"/>
              </a:ext>
            </a:extLst>
          </p:cNvPr>
          <p:cNvGraphicFramePr>
            <a:graphicFrameLocks noGrp="1"/>
          </p:cNvGraphicFramePr>
          <p:nvPr/>
        </p:nvGraphicFramePr>
        <p:xfrm>
          <a:off x="428622" y="1668467"/>
          <a:ext cx="8315325" cy="3939090"/>
        </p:xfrm>
        <a:graphic>
          <a:graphicData uri="http://schemas.openxmlformats.org/drawingml/2006/table">
            <a:tbl>
              <a:tblPr firstRow="1" bandRow="1">
                <a:tableStyleId>{073A0DAA-6AF3-43AB-8588-CEC1D06C72B9}</a:tableStyleId>
              </a:tblPr>
              <a:tblGrid>
                <a:gridCol w="1457328">
                  <a:extLst>
                    <a:ext uri="{9D8B030D-6E8A-4147-A177-3AD203B41FA5}">
                      <a16:colId xmlns:a16="http://schemas.microsoft.com/office/drawing/2014/main" xmlns="" val="447460705"/>
                    </a:ext>
                  </a:extLst>
                </a:gridCol>
                <a:gridCol w="2928935">
                  <a:extLst>
                    <a:ext uri="{9D8B030D-6E8A-4147-A177-3AD203B41FA5}">
                      <a16:colId xmlns:a16="http://schemas.microsoft.com/office/drawing/2014/main" xmlns="" val="745656918"/>
                    </a:ext>
                  </a:extLst>
                </a:gridCol>
                <a:gridCol w="3929062">
                  <a:extLst>
                    <a:ext uri="{9D8B030D-6E8A-4147-A177-3AD203B41FA5}">
                      <a16:colId xmlns:a16="http://schemas.microsoft.com/office/drawing/2014/main" xmlns=""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xmlns=""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sentencias complejas  de recuperación  y manipulación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la obtención, actualización, inserción y eliminación de información estableciendo una conexión con una base de datos para cumplir con los requerimientos de la organización.</a:t>
                      </a:r>
                      <a:endParaRPr lang="es-CL" dirty="0"/>
                    </a:p>
                  </a:txBody>
                  <a:tcPr anchor="ctr"/>
                </a:tc>
                <a:extLst>
                  <a:ext uri="{0D108BD9-81ED-4DB2-BD59-A6C34878D82A}">
                    <a16:rowId xmlns:a16="http://schemas.microsoft.com/office/drawing/2014/main" xmlns=""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xmlns="" val="2871679439"/>
                  </a:ext>
                </a:extLst>
              </a:tr>
            </a:tbl>
          </a:graphicData>
        </a:graphic>
      </p:graphicFrame>
      <p:sp>
        <p:nvSpPr>
          <p:cNvPr id="11" name="Título 1">
            <a:extLst>
              <a:ext uri="{FF2B5EF4-FFF2-40B4-BE49-F238E27FC236}">
                <a16:creationId xmlns:a16="http://schemas.microsoft.com/office/drawing/2014/main" xmlns="" id="{7573328E-BCD9-4056-AEDD-0C97FCE1A1DC}"/>
              </a:ext>
            </a:extLst>
          </p:cNvPr>
          <p:cNvSpPr>
            <a:spLocks noGrp="1"/>
          </p:cNvSpPr>
          <p:nvPr>
            <p:ph type="title"/>
          </p:nvPr>
        </p:nvSpPr>
        <p:spPr>
          <a:xfrm>
            <a:off x="1606532" y="229658"/>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42123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25" name="Rectangle 3">
            <a:extLst>
              <a:ext uri="{FF2B5EF4-FFF2-40B4-BE49-F238E27FC236}">
                <a16:creationId xmlns:a16="http://schemas.microsoft.com/office/drawing/2014/main" xmlns="" id="{E543104A-83BB-4964-A252-9FB8AEDAC2BD}"/>
              </a:ext>
            </a:extLst>
          </p:cNvPr>
          <p:cNvSpPr txBox="1">
            <a:spLocks noChangeArrowheads="1"/>
          </p:cNvSpPr>
          <p:nvPr/>
        </p:nvSpPr>
        <p:spPr bwMode="auto">
          <a:xfrm>
            <a:off x="611188" y="1297261"/>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26" name="Text Box 5">
            <a:extLst>
              <a:ext uri="{FF2B5EF4-FFF2-40B4-BE49-F238E27FC236}">
                <a16:creationId xmlns:a16="http://schemas.microsoft.com/office/drawing/2014/main" xmlns="" id="{78F66998-FBDD-480E-B9C9-728E03C621C6}"/>
              </a:ext>
            </a:extLst>
          </p:cNvPr>
          <p:cNvSpPr txBox="1">
            <a:spLocks noChangeArrowheads="1"/>
          </p:cNvSpPr>
          <p:nvPr/>
        </p:nvSpPr>
        <p:spPr bwMode="auto">
          <a:xfrm>
            <a:off x="1043608" y="1633240"/>
            <a:ext cx="7272808"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department_id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department_name</a:t>
            </a:r>
            <a:endParaRPr kumimoji="0" lang="en-US" sz="1600" b="1" i="0" u="none" strike="noStrike" kern="1200" cap="none" spc="0" normalizeH="0" baseline="0" noProof="0" dirty="0">
              <a:ln>
                <a:noFill/>
              </a:ln>
              <a:solidFill>
                <a:srgbClr val="D81102"/>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EXISTS</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 emp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dep.department_id</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emp.department_id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a:t>
            </a:r>
            <a:endParaRPr kumimoji="0" lang="en-US" sz="1600" b="1" i="0" u="none" strike="noStrike" kern="1200" cap="none" spc="0" normalizeH="0" baseline="0" noProof="0" dirty="0">
              <a:ln>
                <a:noFill/>
              </a:ln>
              <a:solidFill>
                <a:srgbClr val="D81102"/>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ORDER BY </a:t>
            </a:r>
            <a:r>
              <a:rPr kumimoji="0" lang="en-US" sz="1600" b="1" i="0" u="none" strike="noStrike" kern="1200" cap="none" spc="0" normalizeH="0" baseline="0" noProof="0" dirty="0" err="1">
                <a:ln>
                  <a:noFill/>
                </a:ln>
                <a:solidFill>
                  <a:srgbClr val="D81102"/>
                </a:solidFill>
                <a:effectLst/>
                <a:uLnTx/>
                <a:uFillTx/>
                <a:latin typeface="Calibri"/>
                <a:ea typeface="+mn-ea"/>
                <a:cs typeface="Arial" charset="0"/>
              </a:rPr>
              <a:t>department_name</a:t>
            </a: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sp>
        <p:nvSpPr>
          <p:cNvPr id="27" name="Line 14">
            <a:extLst>
              <a:ext uri="{FF2B5EF4-FFF2-40B4-BE49-F238E27FC236}">
                <a16:creationId xmlns:a16="http://schemas.microsoft.com/office/drawing/2014/main" xmlns="" id="{8F700401-709B-4527-993B-0D1A2EB527D7}"/>
              </a:ext>
            </a:extLst>
          </p:cNvPr>
          <p:cNvSpPr>
            <a:spLocks noChangeShapeType="1"/>
          </p:cNvSpPr>
          <p:nvPr/>
        </p:nvSpPr>
        <p:spPr bwMode="auto">
          <a:xfrm flipH="1">
            <a:off x="2516426" y="2417277"/>
            <a:ext cx="45720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8" name="Line 14">
            <a:extLst>
              <a:ext uri="{FF2B5EF4-FFF2-40B4-BE49-F238E27FC236}">
                <a16:creationId xmlns:a16="http://schemas.microsoft.com/office/drawing/2014/main" xmlns="" id="{2CBE9DF0-61B0-4E8D-961D-112A6158CFD1}"/>
              </a:ext>
            </a:extLst>
          </p:cNvPr>
          <p:cNvSpPr>
            <a:spLocks noChangeShapeType="1"/>
          </p:cNvSpPr>
          <p:nvPr/>
        </p:nvSpPr>
        <p:spPr bwMode="auto">
          <a:xfrm flipH="1">
            <a:off x="4682148" y="2680702"/>
            <a:ext cx="2412000" cy="0"/>
          </a:xfrm>
          <a:prstGeom prst="line">
            <a:avLst/>
          </a:prstGeom>
          <a:noFill/>
          <a:ln w="76200">
            <a:solidFill>
              <a:sysClr val="windowText" lastClr="000000"/>
            </a:solidFill>
            <a:round/>
            <a:headEnd type="triangle"/>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29" name="Imagen 28">
            <a:extLst>
              <a:ext uri="{FF2B5EF4-FFF2-40B4-BE49-F238E27FC236}">
                <a16:creationId xmlns:a16="http://schemas.microsoft.com/office/drawing/2014/main" xmlns="" id="{94042417-5D63-4958-952B-C4B5F983E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523" y="3793480"/>
            <a:ext cx="2914263" cy="2645420"/>
          </a:xfrm>
          <a:prstGeom prst="rect">
            <a:avLst/>
          </a:prstGeom>
        </p:spPr>
      </p:pic>
      <p:pic>
        <p:nvPicPr>
          <p:cNvPr id="30" name="Imagen 29">
            <a:extLst>
              <a:ext uri="{FF2B5EF4-FFF2-40B4-BE49-F238E27FC236}">
                <a16:creationId xmlns:a16="http://schemas.microsoft.com/office/drawing/2014/main" xmlns="" id="{7D0A4EE6-89F7-44DC-B3B4-06A5EE569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516" y="1633240"/>
            <a:ext cx="1009524" cy="2323809"/>
          </a:xfrm>
          <a:prstGeom prst="rect">
            <a:avLst/>
          </a:prstGeom>
        </p:spPr>
      </p:pic>
    </p:spTree>
    <p:extLst>
      <p:ext uri="{BB962C8B-B14F-4D97-AF65-F5344CB8AC3E}">
        <p14:creationId xmlns:p14="http://schemas.microsoft.com/office/powerpoint/2010/main" val="111722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xmlns="" id="{677F460B-5CD4-4E78-9A15-3AE51DF93C5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de Múltiples Filas</a:t>
            </a:r>
          </a:p>
        </p:txBody>
      </p:sp>
      <p:sp>
        <p:nvSpPr>
          <p:cNvPr id="18" name="Rectangle 3">
            <a:extLst>
              <a:ext uri="{FF2B5EF4-FFF2-40B4-BE49-F238E27FC236}">
                <a16:creationId xmlns:a16="http://schemas.microsoft.com/office/drawing/2014/main" xmlns="" id="{C92F6C87-03E3-44E0-B157-1C70A9780C1D}"/>
              </a:ext>
            </a:extLst>
          </p:cNvPr>
          <p:cNvSpPr txBox="1">
            <a:spLocks noChangeArrowheads="1"/>
          </p:cNvSpPr>
          <p:nvPr/>
        </p:nvSpPr>
        <p:spPr bwMode="auto">
          <a:xfrm>
            <a:off x="395536" y="1628800"/>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19" name="Text Box 5">
            <a:extLst>
              <a:ext uri="{FF2B5EF4-FFF2-40B4-BE49-F238E27FC236}">
                <a16:creationId xmlns:a16="http://schemas.microsoft.com/office/drawing/2014/main" xmlns="" id="{283A3C51-11F8-4AB0-A054-DE9300BA4D11}"/>
              </a:ext>
            </a:extLst>
          </p:cNvPr>
          <p:cNvSpPr txBox="1">
            <a:spLocks noChangeArrowheads="1"/>
          </p:cNvSpPr>
          <p:nvPr/>
        </p:nvSpPr>
        <p:spPr bwMode="auto">
          <a:xfrm>
            <a:off x="530196" y="1955051"/>
            <a:ext cx="5770368"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SELECT department_id, department_name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FROM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WHERE  </a:t>
            </a:r>
            <a:r>
              <a:rPr kumimoji="0" lang="en-US" sz="1600" b="1" i="0" u="none" strike="noStrike" kern="1200" cap="none" spc="0" normalizeH="0" baseline="0" noProof="0" dirty="0">
                <a:ln>
                  <a:noFill/>
                </a:ln>
                <a:solidFill>
                  <a:srgbClr val="008000"/>
                </a:solidFill>
                <a:effectLst/>
                <a:uLnTx/>
                <a:uFillTx/>
                <a:latin typeface="Calibri"/>
                <a:ea typeface="+mn-ea"/>
                <a:cs typeface="Arial" charset="0"/>
              </a:rPr>
              <a:t>EXISTS</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department_id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 emp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employee_id=100)</a:t>
            </a:r>
            <a:endParaRPr kumimoji="0" lang="en-US" sz="1600" b="1" i="0" u="none" strike="noStrike" kern="1200" cap="none" spc="0" normalizeH="0" baseline="0" noProof="0" dirty="0">
              <a:ln>
                <a:noFill/>
              </a:ln>
              <a:solidFill>
                <a:srgbClr val="D81102"/>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ORDER BY department_id;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pic>
        <p:nvPicPr>
          <p:cNvPr id="20" name="Imagen 19">
            <a:extLst>
              <a:ext uri="{FF2B5EF4-FFF2-40B4-BE49-F238E27FC236}">
                <a16:creationId xmlns:a16="http://schemas.microsoft.com/office/drawing/2014/main" xmlns="" id="{70AF3719-6F45-4EE6-AC76-D036705D8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164" y="2625851"/>
            <a:ext cx="1019048" cy="419048"/>
          </a:xfrm>
          <a:prstGeom prst="rect">
            <a:avLst/>
          </a:prstGeom>
        </p:spPr>
      </p:pic>
      <p:sp>
        <p:nvSpPr>
          <p:cNvPr id="24" name="Line 14">
            <a:extLst>
              <a:ext uri="{FF2B5EF4-FFF2-40B4-BE49-F238E27FC236}">
                <a16:creationId xmlns:a16="http://schemas.microsoft.com/office/drawing/2014/main" xmlns="" id="{68CCEBC0-C954-442D-8D5C-A6B253A64428}"/>
              </a:ext>
            </a:extLst>
          </p:cNvPr>
          <p:cNvSpPr>
            <a:spLocks noChangeShapeType="1"/>
          </p:cNvSpPr>
          <p:nvPr/>
        </p:nvSpPr>
        <p:spPr bwMode="auto">
          <a:xfrm flipH="1">
            <a:off x="3780284" y="2828875"/>
            <a:ext cx="10080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 name="Line 13">
            <a:extLst>
              <a:ext uri="{FF2B5EF4-FFF2-40B4-BE49-F238E27FC236}">
                <a16:creationId xmlns:a16="http://schemas.microsoft.com/office/drawing/2014/main" xmlns="" id="{50931F5C-8B39-4466-87FB-09CE49B38477}"/>
              </a:ext>
            </a:extLst>
          </p:cNvPr>
          <p:cNvSpPr>
            <a:spLocks noChangeShapeType="1"/>
          </p:cNvSpPr>
          <p:nvPr/>
        </p:nvSpPr>
        <p:spPr bwMode="auto">
          <a:xfrm flipV="1">
            <a:off x="4778668" y="2792923"/>
            <a:ext cx="0" cy="432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2" name="Line 14">
            <a:extLst>
              <a:ext uri="{FF2B5EF4-FFF2-40B4-BE49-F238E27FC236}">
                <a16:creationId xmlns:a16="http://schemas.microsoft.com/office/drawing/2014/main" xmlns="" id="{47A3DBF7-4B39-4C4F-8ACD-B45D6CF93537}"/>
              </a:ext>
            </a:extLst>
          </p:cNvPr>
          <p:cNvSpPr>
            <a:spLocks noChangeShapeType="1"/>
          </p:cNvSpPr>
          <p:nvPr/>
        </p:nvSpPr>
        <p:spPr bwMode="auto">
          <a:xfrm flipH="1">
            <a:off x="4163692" y="3205153"/>
            <a:ext cx="648000" cy="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3" name="Imagen 2">
            <a:extLst>
              <a:ext uri="{FF2B5EF4-FFF2-40B4-BE49-F238E27FC236}">
                <a16:creationId xmlns:a16="http://schemas.microsoft.com/office/drawing/2014/main" xmlns="" id="{3DA43725-AA9C-4B45-8CAB-885A4BF69071}"/>
              </a:ext>
            </a:extLst>
          </p:cNvPr>
          <p:cNvPicPr>
            <a:picLocks noChangeAspect="1"/>
          </p:cNvPicPr>
          <p:nvPr/>
        </p:nvPicPr>
        <p:blipFill>
          <a:blip r:embed="rId4"/>
          <a:stretch>
            <a:fillRect/>
          </a:stretch>
        </p:blipFill>
        <p:spPr>
          <a:xfrm>
            <a:off x="6257120" y="1901150"/>
            <a:ext cx="2836079" cy="3273954"/>
          </a:xfrm>
          <a:prstGeom prst="rect">
            <a:avLst/>
          </a:prstGeom>
        </p:spPr>
      </p:pic>
    </p:spTree>
    <p:extLst>
      <p:ext uri="{BB962C8B-B14F-4D97-AF65-F5344CB8AC3E}">
        <p14:creationId xmlns:p14="http://schemas.microsoft.com/office/powerpoint/2010/main" val="836412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2556587" y="3257808"/>
            <a:ext cx="6499771" cy="2125353"/>
          </a:xfrm>
        </p:spPr>
        <p:txBody>
          <a:bodyPr/>
          <a:lstStyle/>
          <a:p>
            <a:r>
              <a:rPr lang="es-ES_tradnl" sz="4800" b="1" dirty="0"/>
              <a:t>Construyendo Subconsultas Menos Comunes</a:t>
            </a:r>
          </a:p>
        </p:txBody>
      </p:sp>
    </p:spTree>
    <p:extLst>
      <p:ext uri="{BB962C8B-B14F-4D97-AF65-F5344CB8AC3E}">
        <p14:creationId xmlns:p14="http://schemas.microsoft.com/office/powerpoint/2010/main" val="3726567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xmlns="" id="{70AB1111-A3C8-4714-88B7-3137A2AA0A67}"/>
              </a:ext>
            </a:extLst>
          </p:cNvPr>
          <p:cNvSpPr txBox="1">
            <a:spLocks noChangeArrowheads="1"/>
          </p:cNvSpPr>
          <p:nvPr/>
        </p:nvSpPr>
        <p:spPr bwMode="auto">
          <a:xfrm>
            <a:off x="611832" y="152189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en la Cláusula SELECT y FROM</a:t>
            </a:r>
          </a:p>
        </p:txBody>
      </p:sp>
      <p:sp>
        <p:nvSpPr>
          <p:cNvPr id="12" name="Rectangle 3">
            <a:extLst>
              <a:ext uri="{FF2B5EF4-FFF2-40B4-BE49-F238E27FC236}">
                <a16:creationId xmlns:a16="http://schemas.microsoft.com/office/drawing/2014/main" xmlns="" id="{D81928AE-9C76-422B-9F6C-3D1E6CD0292B}"/>
              </a:ext>
            </a:extLst>
          </p:cNvPr>
          <p:cNvSpPr txBox="1">
            <a:spLocks noChangeArrowheads="1"/>
          </p:cNvSpPr>
          <p:nvPr/>
        </p:nvSpPr>
        <p:spPr bwMode="auto">
          <a:xfrm>
            <a:off x="418185" y="1304290"/>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p:txBody>
      </p:sp>
      <p:sp>
        <p:nvSpPr>
          <p:cNvPr id="13" name="Text Box 5">
            <a:extLst>
              <a:ext uri="{FF2B5EF4-FFF2-40B4-BE49-F238E27FC236}">
                <a16:creationId xmlns:a16="http://schemas.microsoft.com/office/drawing/2014/main" xmlns="" id="{80B4329E-636C-4567-B538-D1D50D8E30C3}"/>
              </a:ext>
            </a:extLst>
          </p:cNvPr>
          <p:cNvSpPr txBox="1">
            <a:spLocks noChangeArrowheads="1"/>
          </p:cNvSpPr>
          <p:nvPr/>
        </p:nvSpPr>
        <p:spPr bwMode="auto">
          <a:xfrm>
            <a:off x="994620" y="1622772"/>
            <a:ext cx="6930179" cy="1323439"/>
          </a:xfrm>
          <a:prstGeom prst="rect">
            <a:avLst/>
          </a:prstGeom>
          <a:solidFill>
            <a:srgbClr val="FFC000"/>
          </a:solidFill>
          <a:ln w="19050">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lista_select_principal</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 </a:t>
            </a:r>
            <a:r>
              <a:rPr lang="en-US" sz="1600" b="1" kern="1200" dirty="0">
                <a:solidFill>
                  <a:srgbClr val="0000FF"/>
                </a:solidFill>
                <a:latin typeface="Calibri"/>
                <a:cs typeface="Arial" charset="0"/>
              </a:rPr>
              <a:t>(SELECT </a:t>
            </a:r>
            <a:r>
              <a:rPr lang="en-US" sz="1600" b="1" i="1" kern="1200" dirty="0" err="1">
                <a:solidFill>
                  <a:srgbClr val="0000FF"/>
                </a:solidFill>
                <a:latin typeface="Calibri"/>
                <a:cs typeface="Arial" charset="0"/>
              </a:rPr>
              <a:t>lista_select_subconsulta</a:t>
            </a:r>
            <a:r>
              <a:rPr lang="en-US" sz="1600" b="1" i="1" kern="1200" dirty="0">
                <a:solidFill>
                  <a:srgbClr val="0000FF"/>
                </a:solidFill>
                <a:latin typeface="Calibri"/>
                <a:cs typeface="Arial" charset="0"/>
              </a:rPr>
              <a:t>  </a:t>
            </a:r>
            <a:r>
              <a:rPr lang="en-US" sz="1600" b="1" kern="1200" dirty="0">
                <a:solidFill>
                  <a:srgbClr val="0000FF"/>
                </a:solidFill>
                <a:latin typeface="Calibri"/>
                <a:cs typeface="Arial" charset="0"/>
              </a:rPr>
              <a:t>FROM </a:t>
            </a:r>
            <a:r>
              <a:rPr lang="en-US" sz="1600" b="1" i="1" kern="1200" dirty="0" err="1">
                <a:solidFill>
                  <a:srgbClr val="0000FF"/>
                </a:solidFill>
                <a:latin typeface="Calibri"/>
                <a:cs typeface="Arial" charset="0"/>
              </a:rPr>
              <a:t>tabla_sc</a:t>
            </a:r>
            <a:endParaRPr lang="en-US" sz="1600" b="1" i="1" kern="1200" dirty="0">
              <a:solidFill>
                <a:srgbClr val="0000FF"/>
              </a:solidFill>
              <a:latin typeface="Calibri"/>
              <a:cs typeface="Arial" charset="0"/>
            </a:endParaRPr>
          </a:p>
          <a:p>
            <a:pPr lvl="0" fontAlgn="base">
              <a:spcBef>
                <a:spcPct val="0"/>
              </a:spcBef>
              <a:spcAft>
                <a:spcPct val="0"/>
              </a:spcAft>
              <a:buClrTx/>
              <a:defRPr/>
            </a:pPr>
            <a:r>
              <a:rPr lang="en-US" sz="1600" b="1" i="1" kern="1200" dirty="0">
                <a:solidFill>
                  <a:srgbClr val="0000FF"/>
                </a:solidFill>
                <a:latin typeface="Calibri"/>
                <a:cs typeface="Arial" charset="0"/>
              </a:rPr>
              <a:t>                                                         </a:t>
            </a:r>
            <a:r>
              <a:rPr lang="en-US" sz="1600" b="1" kern="1200" dirty="0">
                <a:solidFill>
                  <a:srgbClr val="0000FF"/>
                </a:solidFill>
                <a:latin typeface="Calibri"/>
                <a:cs typeface="Arial" charset="0"/>
              </a:rPr>
              <a:t>WHERE</a:t>
            </a:r>
            <a:r>
              <a:rPr lang="en-US" sz="1600" b="1" i="1" kern="1200" dirty="0">
                <a:solidFill>
                  <a:srgbClr val="0000FF"/>
                </a:solidFill>
                <a:latin typeface="Calibri"/>
                <a:cs typeface="Arial" charset="0"/>
              </a:rPr>
              <a:t> </a:t>
            </a:r>
            <a:r>
              <a:rPr lang="en-US" sz="1600" b="1" i="1" kern="1200" dirty="0" err="1">
                <a:solidFill>
                  <a:srgbClr val="0000FF"/>
                </a:solidFill>
                <a:latin typeface="Calibri"/>
                <a:cs typeface="Arial" charset="0"/>
              </a:rPr>
              <a:t>tabla_sc.columna</a:t>
            </a:r>
            <a:r>
              <a:rPr lang="en-US" sz="1600" b="1" i="1" kern="1200" dirty="0">
                <a:solidFill>
                  <a:srgbClr val="0000FF"/>
                </a:solidFill>
                <a:latin typeface="Calibri"/>
                <a:cs typeface="Arial" charset="0"/>
              </a:rPr>
              <a:t> = </a:t>
            </a:r>
            <a:r>
              <a:rPr lang="en-US" sz="1600" b="1" i="1" kern="1200" dirty="0" err="1">
                <a:solidFill>
                  <a:srgbClr val="C00000"/>
                </a:solidFill>
                <a:latin typeface="Calibri"/>
                <a:cs typeface="Arial" charset="0"/>
              </a:rPr>
              <a:t>tabla_p.columna</a:t>
            </a:r>
            <a:r>
              <a:rPr lang="en-US" sz="1600" b="1" kern="1200" dirty="0">
                <a:solidFill>
                  <a:srgbClr val="0000FF"/>
                </a:solidFill>
                <a:latin typeface="Calibri"/>
                <a:cs typeface="Arial" charset="0"/>
              </a:rPr>
              <a:t>)</a:t>
            </a:r>
            <a:endParaRPr kumimoji="0" lang="en-US" sz="1600" b="1" i="1" u="none" strike="noStrike" kern="1200" cap="none" spc="0" normalizeH="0" baseline="0" noProof="0" dirty="0">
              <a:ln>
                <a:noFill/>
              </a:ln>
              <a:solidFill>
                <a:srgbClr val="C0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FROM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tabla_p</a:t>
            </a:r>
            <a:endParaRPr kumimoji="0" lang="en-US" sz="1600" b="1" i="1" u="none" strike="noStrike" kern="1200" cap="none" spc="0" normalizeH="0" baseline="0" noProof="0" dirty="0">
              <a:ln>
                <a:noFill/>
              </a:ln>
              <a:solidFill>
                <a:srgbClr val="C0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Text Box 5">
            <a:extLst>
              <a:ext uri="{FF2B5EF4-FFF2-40B4-BE49-F238E27FC236}">
                <a16:creationId xmlns:a16="http://schemas.microsoft.com/office/drawing/2014/main" xmlns="" id="{0555452A-EADD-410F-9B25-D457EE03CF76}"/>
              </a:ext>
            </a:extLst>
          </p:cNvPr>
          <p:cNvSpPr txBox="1">
            <a:spLocks noChangeArrowheads="1"/>
          </p:cNvSpPr>
          <p:nvPr/>
        </p:nvSpPr>
        <p:spPr bwMode="auto">
          <a:xfrm>
            <a:off x="1007538" y="3727959"/>
            <a:ext cx="6930179" cy="1077218"/>
          </a:xfrm>
          <a:prstGeom prst="rect">
            <a:avLst/>
          </a:prstGeom>
          <a:solidFill>
            <a:srgbClr val="FFC000"/>
          </a:solidFill>
          <a:ln w="19050">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lista_select_subconsulta</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 </a:t>
            </a: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FROM </a:t>
            </a:r>
            <a:r>
              <a:rPr lang="en-US" sz="1600" b="1" kern="1200" dirty="0">
                <a:solidFill>
                  <a:srgbClr val="0000FF"/>
                </a:solidFill>
                <a:latin typeface="Calibri"/>
                <a:cs typeface="Arial" charset="0"/>
              </a:rPr>
              <a:t>(SELECT </a:t>
            </a:r>
            <a:r>
              <a:rPr lang="en-US" sz="1600" b="1" i="1" kern="1200" dirty="0" err="1">
                <a:solidFill>
                  <a:srgbClr val="0000FF"/>
                </a:solidFill>
                <a:latin typeface="Calibri"/>
                <a:cs typeface="Arial" charset="0"/>
              </a:rPr>
              <a:t>lista_select_subconsulta</a:t>
            </a:r>
            <a:r>
              <a:rPr lang="en-US" sz="1600" b="1" i="1" kern="1200" dirty="0">
                <a:solidFill>
                  <a:srgbClr val="0000FF"/>
                </a:solidFill>
                <a:latin typeface="Calibri"/>
                <a:cs typeface="Arial" charset="0"/>
              </a:rPr>
              <a:t>  </a:t>
            </a:r>
            <a:r>
              <a:rPr lang="en-US" sz="1600" b="1" kern="1200" dirty="0">
                <a:solidFill>
                  <a:srgbClr val="0000FF"/>
                </a:solidFill>
                <a:latin typeface="Calibri"/>
                <a:cs typeface="Arial" charset="0"/>
              </a:rPr>
              <a:t>FROM </a:t>
            </a:r>
            <a:r>
              <a:rPr lang="en-US" sz="1600" b="1" i="1" kern="1200" dirty="0" err="1">
                <a:solidFill>
                  <a:srgbClr val="0000FF"/>
                </a:solidFill>
                <a:latin typeface="Calibri"/>
                <a:cs typeface="Arial" charset="0"/>
              </a:rPr>
              <a:t>tabla</a:t>
            </a:r>
            <a:r>
              <a:rPr lang="en-US" sz="1600" b="1" kern="1200" dirty="0">
                <a:solidFill>
                  <a:srgbClr val="0000FF"/>
                </a:solidFill>
                <a:latin typeface="Calibri"/>
                <a:cs typeface="Arial" charset="0"/>
              </a:rPr>
              <a:t>)</a:t>
            </a: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Text Box 5">
            <a:extLst>
              <a:ext uri="{FF2B5EF4-FFF2-40B4-BE49-F238E27FC236}">
                <a16:creationId xmlns:a16="http://schemas.microsoft.com/office/drawing/2014/main" xmlns="" id="{A693023D-8B11-4420-B47C-35E381E397FD}"/>
              </a:ext>
            </a:extLst>
          </p:cNvPr>
          <p:cNvSpPr txBox="1">
            <a:spLocks noChangeArrowheads="1"/>
          </p:cNvSpPr>
          <p:nvPr/>
        </p:nvSpPr>
        <p:spPr bwMode="auto">
          <a:xfrm>
            <a:off x="1007536" y="4998824"/>
            <a:ext cx="6930179" cy="1569660"/>
          </a:xfrm>
          <a:prstGeom prst="rect">
            <a:avLst/>
          </a:prstGeom>
          <a:solidFill>
            <a:srgbClr val="FFC000"/>
          </a:solidFill>
          <a:ln w="19050">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lista_select_principal</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 </a:t>
            </a:r>
            <a:r>
              <a:rPr lang="en-US" sz="1600" b="1" i="1" kern="1200" dirty="0" err="1">
                <a:solidFill>
                  <a:srgbClr val="0000FF"/>
                </a:solidFill>
                <a:latin typeface="Calibri"/>
                <a:cs typeface="Arial" charset="0"/>
              </a:rPr>
              <a:t>lista_select_subconsulta</a:t>
            </a:r>
            <a:endParaRPr kumimoji="0" lang="en-US" sz="1600" b="1" i="1" u="none" strike="noStrike" kern="1200" cap="none" spc="0" normalizeH="0" baseline="0" noProof="0" dirty="0">
              <a:ln>
                <a:noFill/>
              </a:ln>
              <a:solidFill>
                <a:srgbClr val="C00000"/>
              </a:solidFill>
              <a:effectLst/>
              <a:uLnTx/>
              <a:uFillTx/>
              <a:latin typeface="Calibri"/>
              <a:ea typeface="+mn-ea"/>
              <a:cs typeface="Arial" charset="0"/>
            </a:endParaRP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FROM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tabla_p</a:t>
            </a:r>
            <a:r>
              <a:rPr kumimoji="0" lang="en-US" sz="1600" b="1" u="none" strike="noStrike" kern="1200" cap="none" spc="0" normalizeH="0" baseline="0" noProof="0" dirty="0">
                <a:ln>
                  <a:noFill/>
                </a:ln>
                <a:solidFill>
                  <a:srgbClr val="C00000"/>
                </a:solidFill>
                <a:effectLst/>
                <a:uLnTx/>
                <a:uFillTx/>
                <a:latin typeface="Calibri"/>
                <a:ea typeface="+mn-ea"/>
                <a:cs typeface="Arial" charset="0"/>
              </a:rPr>
              <a:t> JOIN </a:t>
            </a:r>
            <a:r>
              <a:rPr lang="en-US" sz="1600" b="1" kern="1200" dirty="0">
                <a:solidFill>
                  <a:srgbClr val="0000FF"/>
                </a:solidFill>
                <a:latin typeface="Calibri"/>
                <a:cs typeface="Arial" charset="0"/>
              </a:rPr>
              <a:t>(SELECT </a:t>
            </a:r>
            <a:r>
              <a:rPr lang="en-US" sz="1600" b="1" i="1" kern="1200" dirty="0" err="1">
                <a:solidFill>
                  <a:srgbClr val="0000FF"/>
                </a:solidFill>
                <a:latin typeface="Calibri"/>
                <a:cs typeface="Arial" charset="0"/>
              </a:rPr>
              <a:t>lista_select_subconsulta</a:t>
            </a:r>
            <a:r>
              <a:rPr lang="en-US" sz="1600" b="1" i="1" kern="1200" dirty="0">
                <a:solidFill>
                  <a:srgbClr val="0000FF"/>
                </a:solidFill>
                <a:latin typeface="Calibri"/>
                <a:cs typeface="Arial" charset="0"/>
              </a:rPr>
              <a:t>  </a:t>
            </a:r>
          </a:p>
          <a:p>
            <a:pPr lvl="0" fontAlgn="base">
              <a:spcBef>
                <a:spcPct val="0"/>
              </a:spcBef>
              <a:spcAft>
                <a:spcPct val="0"/>
              </a:spcAft>
              <a:buClrTx/>
              <a:defRPr/>
            </a:pPr>
            <a:r>
              <a:rPr lang="en-US" sz="1600" b="1" i="1" kern="1200" dirty="0">
                <a:solidFill>
                  <a:srgbClr val="0000FF"/>
                </a:solidFill>
                <a:latin typeface="Calibri"/>
                <a:cs typeface="Arial" charset="0"/>
              </a:rPr>
              <a:t>                                        </a:t>
            </a:r>
            <a:r>
              <a:rPr lang="en-US" sz="1600" b="1" kern="1200" dirty="0">
                <a:solidFill>
                  <a:srgbClr val="0000FF"/>
                </a:solidFill>
                <a:latin typeface="Calibri"/>
                <a:cs typeface="Arial" charset="0"/>
              </a:rPr>
              <a:t>FROM </a:t>
            </a:r>
            <a:r>
              <a:rPr lang="en-US" sz="1600" b="1" i="1" kern="1200" dirty="0" err="1">
                <a:solidFill>
                  <a:srgbClr val="0000FF"/>
                </a:solidFill>
                <a:latin typeface="Calibri"/>
                <a:cs typeface="Arial" charset="0"/>
              </a:rPr>
              <a:t>tabla_sc</a:t>
            </a:r>
            <a:endParaRPr lang="en-US" sz="1600" b="1" i="1" kern="1200" dirty="0">
              <a:solidFill>
                <a:srgbClr val="0000FF"/>
              </a:solidFill>
              <a:latin typeface="Calibri"/>
              <a:cs typeface="Arial" charset="0"/>
            </a:endParaRPr>
          </a:p>
          <a:p>
            <a:pPr lvl="0" fontAlgn="base">
              <a:spcBef>
                <a:spcPct val="0"/>
              </a:spcBef>
              <a:spcAft>
                <a:spcPct val="0"/>
              </a:spcAft>
              <a:buClrTx/>
              <a:defRPr/>
            </a:pPr>
            <a:r>
              <a:rPr lang="en-US" sz="1600" b="1" i="1" kern="1200" dirty="0">
                <a:solidFill>
                  <a:srgbClr val="0000FF"/>
                </a:solidFill>
                <a:latin typeface="Calibri"/>
                <a:cs typeface="Arial" charset="0"/>
              </a:rPr>
              <a:t>                                             ……..</a:t>
            </a:r>
            <a:r>
              <a:rPr lang="en-US" sz="1600" b="1" kern="1200" dirty="0">
                <a:solidFill>
                  <a:srgbClr val="0000FF"/>
                </a:solidFill>
                <a:latin typeface="Calibri"/>
                <a:cs typeface="Arial" charset="0"/>
              </a:rPr>
              <a:t>)</a:t>
            </a:r>
          </a:p>
          <a:p>
            <a:pPr lvl="0" fontAlgn="base">
              <a:spcBef>
                <a:spcPct val="0"/>
              </a:spcBef>
              <a:spcAft>
                <a:spcPct val="0"/>
              </a:spcAft>
              <a:buClrTx/>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260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xmlns="" id="{70AB1111-A3C8-4714-88B7-3137A2AA0A67}"/>
              </a:ext>
            </a:extLst>
          </p:cNvPr>
          <p:cNvSpPr txBox="1">
            <a:spLocks noChangeArrowheads="1"/>
          </p:cNvSpPr>
          <p:nvPr/>
        </p:nvSpPr>
        <p:spPr bwMode="auto">
          <a:xfrm>
            <a:off x="611832" y="152189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en la Cláusula SELECT</a:t>
            </a:r>
          </a:p>
        </p:txBody>
      </p:sp>
      <p:sp>
        <p:nvSpPr>
          <p:cNvPr id="12" name="Rectangle 3">
            <a:extLst>
              <a:ext uri="{FF2B5EF4-FFF2-40B4-BE49-F238E27FC236}">
                <a16:creationId xmlns:a16="http://schemas.microsoft.com/office/drawing/2014/main" xmlns="" id="{D81928AE-9C76-422B-9F6C-3D1E6CD0292B}"/>
              </a:ext>
            </a:extLst>
          </p:cNvPr>
          <p:cNvSpPr txBox="1">
            <a:spLocks noChangeArrowheads="1"/>
          </p:cNvSpPr>
          <p:nvPr/>
        </p:nvSpPr>
        <p:spPr bwMode="auto">
          <a:xfrm>
            <a:off x="418185" y="1273294"/>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22" name="Text Box 5">
            <a:extLst>
              <a:ext uri="{FF2B5EF4-FFF2-40B4-BE49-F238E27FC236}">
                <a16:creationId xmlns:a16="http://schemas.microsoft.com/office/drawing/2014/main" xmlns="" id="{196241C3-8A5E-4151-B18B-3D7C426257F7}"/>
              </a:ext>
            </a:extLst>
          </p:cNvPr>
          <p:cNvSpPr txBox="1">
            <a:spLocks noChangeArrowheads="1"/>
          </p:cNvSpPr>
          <p:nvPr/>
        </p:nvSpPr>
        <p:spPr bwMode="auto">
          <a:xfrm>
            <a:off x="1042658" y="1545621"/>
            <a:ext cx="748951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dep.department_name</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COUNT(</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 emp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emp.department_id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dep.department_id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"TOTAL EMPLEADOS"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D81102"/>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FROM  departments  dep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ORDER BY </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dep.department_name</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pic>
        <p:nvPicPr>
          <p:cNvPr id="5" name="Imagen 4">
            <a:extLst>
              <a:ext uri="{FF2B5EF4-FFF2-40B4-BE49-F238E27FC236}">
                <a16:creationId xmlns:a16="http://schemas.microsoft.com/office/drawing/2014/main" xmlns="" id="{06118F9F-3DB3-408C-BCBB-DFBA942BEC95}"/>
              </a:ext>
            </a:extLst>
          </p:cNvPr>
          <p:cNvPicPr>
            <a:picLocks noChangeAspect="1"/>
          </p:cNvPicPr>
          <p:nvPr/>
        </p:nvPicPr>
        <p:blipFill>
          <a:blip r:embed="rId3"/>
          <a:stretch>
            <a:fillRect/>
          </a:stretch>
        </p:blipFill>
        <p:spPr>
          <a:xfrm>
            <a:off x="2946942" y="3450004"/>
            <a:ext cx="3250116" cy="3300603"/>
          </a:xfrm>
          <a:prstGeom prst="rect">
            <a:avLst/>
          </a:prstGeom>
        </p:spPr>
      </p:pic>
    </p:spTree>
    <p:extLst>
      <p:ext uri="{BB962C8B-B14F-4D97-AF65-F5344CB8AC3E}">
        <p14:creationId xmlns:p14="http://schemas.microsoft.com/office/powerpoint/2010/main" val="2734982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en la Cláusula FROM</a:t>
            </a:r>
          </a:p>
        </p:txBody>
      </p:sp>
      <p:sp>
        <p:nvSpPr>
          <p:cNvPr id="12" name="Rectangle 3">
            <a:extLst>
              <a:ext uri="{FF2B5EF4-FFF2-40B4-BE49-F238E27FC236}">
                <a16:creationId xmlns:a16="http://schemas.microsoft.com/office/drawing/2014/main" xmlns="" id="{4613E7F0-A9A6-4EB3-8A2B-60698CD87563}"/>
              </a:ext>
            </a:extLst>
          </p:cNvPr>
          <p:cNvSpPr txBox="1">
            <a:spLocks noChangeArrowheads="1"/>
          </p:cNvSpPr>
          <p:nvPr/>
        </p:nvSpPr>
        <p:spPr bwMode="auto">
          <a:xfrm>
            <a:off x="611832" y="159938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13" name="Rectangle 3">
            <a:extLst>
              <a:ext uri="{FF2B5EF4-FFF2-40B4-BE49-F238E27FC236}">
                <a16:creationId xmlns:a16="http://schemas.microsoft.com/office/drawing/2014/main" xmlns="" id="{F839175F-1A41-4796-9246-D374F91B6C82}"/>
              </a:ext>
            </a:extLst>
          </p:cNvPr>
          <p:cNvSpPr txBox="1">
            <a:spLocks noChangeArrowheads="1"/>
          </p:cNvSpPr>
          <p:nvPr/>
        </p:nvSpPr>
        <p:spPr bwMode="auto">
          <a:xfrm>
            <a:off x="418185" y="1350784"/>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4" name="Text Box 5">
            <a:extLst>
              <a:ext uri="{FF2B5EF4-FFF2-40B4-BE49-F238E27FC236}">
                <a16:creationId xmlns:a16="http://schemas.microsoft.com/office/drawing/2014/main" xmlns="" id="{99525AF2-4B86-4EE5-A6D5-68A55C64BE47}"/>
              </a:ext>
            </a:extLst>
          </p:cNvPr>
          <p:cNvSpPr txBox="1">
            <a:spLocks noChangeArrowheads="1"/>
          </p:cNvSpPr>
          <p:nvPr/>
        </p:nvSpPr>
        <p:spPr bwMode="auto">
          <a:xfrm>
            <a:off x="1042658" y="1669605"/>
            <a:ext cx="7489510"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lvl="0" fontAlgn="base">
              <a:spcBef>
                <a:spcPct val="0"/>
              </a:spcBef>
              <a:spcAft>
                <a:spcPct val="0"/>
              </a:spcAft>
              <a:buClrTx/>
              <a:defRPr/>
            </a:pPr>
            <a:r>
              <a:rPr lang="en-US" sz="1600" b="1" kern="1200" dirty="0">
                <a:solidFill>
                  <a:srgbClr val="C00000"/>
                </a:solidFill>
                <a:latin typeface="Calibri"/>
                <a:ea typeface="+mn-ea"/>
                <a:cs typeface="Arial" charset="0"/>
              </a:rPr>
              <a:t>SELECT </a:t>
            </a:r>
            <a:r>
              <a:rPr lang="en-US" sz="1600" b="1" kern="1200" dirty="0" err="1">
                <a:solidFill>
                  <a:srgbClr val="0000DE"/>
                </a:solidFill>
                <a:latin typeface="Calibri"/>
                <a:cs typeface="Arial" charset="0"/>
              </a:rPr>
              <a:t>deptos.</a:t>
            </a:r>
            <a:r>
              <a:rPr lang="en-US" sz="1600" b="1" kern="1200" dirty="0" err="1">
                <a:solidFill>
                  <a:srgbClr val="0000DE"/>
                </a:solidFill>
                <a:latin typeface="Calibri"/>
                <a:ea typeface="+mn-ea"/>
                <a:cs typeface="Arial" charset="0"/>
              </a:rPr>
              <a:t>id_depto</a:t>
            </a:r>
            <a:r>
              <a:rPr lang="en-US" sz="1600" b="1" kern="1200" dirty="0">
                <a:solidFill>
                  <a:srgbClr val="C00000"/>
                </a:solidFill>
                <a:latin typeface="Calibri"/>
                <a:ea typeface="+mn-ea"/>
                <a:cs typeface="Arial" charset="0"/>
              </a:rPr>
              <a:t>, </a:t>
            </a:r>
            <a:r>
              <a:rPr lang="en-US" sz="1600" b="1" kern="1200" dirty="0" err="1">
                <a:solidFill>
                  <a:srgbClr val="0000DE"/>
                </a:solidFill>
                <a:latin typeface="Calibri"/>
                <a:cs typeface="Arial" charset="0"/>
              </a:rPr>
              <a:t>deptos.</a:t>
            </a:r>
            <a:r>
              <a:rPr lang="en-US" sz="1600" b="1" kern="1200" dirty="0" err="1">
                <a:solidFill>
                  <a:srgbClr val="0000DE"/>
                </a:solidFill>
                <a:latin typeface="Calibri"/>
                <a:ea typeface="+mn-ea"/>
                <a:cs typeface="Arial" charset="0"/>
              </a:rPr>
              <a:t>total_empleados</a:t>
            </a:r>
            <a:endParaRPr lang="en-US" sz="1600" b="1" kern="1200" dirty="0">
              <a:solidFill>
                <a:srgbClr val="0000DE"/>
              </a:solidFill>
              <a:latin typeface="Calibri"/>
              <a:ea typeface="+mn-ea"/>
              <a:cs typeface="Arial" charset="0"/>
            </a:endParaRPr>
          </a:p>
          <a:p>
            <a:pPr lvl="0" fontAlgn="base">
              <a:spcBef>
                <a:spcPct val="0"/>
              </a:spcBef>
              <a:spcAft>
                <a:spcPct val="0"/>
              </a:spcAft>
              <a:buClrTx/>
              <a:defRPr/>
            </a:pPr>
            <a:r>
              <a:rPr lang="en-US" sz="1600" b="1" kern="1200" dirty="0">
                <a:solidFill>
                  <a:srgbClr val="C00000"/>
                </a:solidFill>
                <a:latin typeface="Calibri"/>
                <a:ea typeface="+mn-ea"/>
                <a:cs typeface="Arial" charset="0"/>
              </a:rPr>
              <a:t>FROM </a:t>
            </a:r>
            <a:r>
              <a:rPr lang="en-US" sz="1600" b="1" kern="1200" dirty="0">
                <a:solidFill>
                  <a:srgbClr val="0000DE"/>
                </a:solidFill>
                <a:latin typeface="Calibri"/>
                <a:ea typeface="+mn-ea"/>
                <a:cs typeface="Arial" charset="0"/>
              </a:rPr>
              <a:t>(SELECT </a:t>
            </a:r>
            <a:r>
              <a:rPr lang="en-US" sz="1600" b="1" kern="1200" dirty="0" err="1">
                <a:solidFill>
                  <a:srgbClr val="0000DE"/>
                </a:solidFill>
                <a:latin typeface="Calibri"/>
                <a:ea typeface="+mn-ea"/>
                <a:cs typeface="Arial" charset="0"/>
              </a:rPr>
              <a:t>department_id</a:t>
            </a:r>
            <a:r>
              <a:rPr lang="en-US" sz="1600" b="1" kern="1200" dirty="0">
                <a:solidFill>
                  <a:srgbClr val="0000DE"/>
                </a:solidFill>
                <a:latin typeface="Calibri"/>
                <a:ea typeface="+mn-ea"/>
                <a:cs typeface="Arial" charset="0"/>
              </a:rPr>
              <a:t> </a:t>
            </a:r>
            <a:r>
              <a:rPr lang="en-US" sz="1600" b="1" kern="1200" dirty="0" err="1">
                <a:solidFill>
                  <a:srgbClr val="0000DE"/>
                </a:solidFill>
                <a:latin typeface="Calibri"/>
                <a:ea typeface="+mn-ea"/>
                <a:cs typeface="Arial" charset="0"/>
              </a:rPr>
              <a:t>id_depto</a:t>
            </a:r>
            <a:r>
              <a:rPr lang="en-US" sz="1600" b="1" kern="1200" dirty="0">
                <a:solidFill>
                  <a:srgbClr val="0000DE"/>
                </a:solidFill>
                <a:latin typeface="Calibri"/>
                <a:ea typeface="+mn-ea"/>
                <a:cs typeface="Arial" charset="0"/>
              </a:rPr>
              <a:t>, </a:t>
            </a:r>
          </a:p>
          <a:p>
            <a:pPr lvl="0" fontAlgn="base">
              <a:spcBef>
                <a:spcPct val="0"/>
              </a:spcBef>
              <a:spcAft>
                <a:spcPct val="0"/>
              </a:spcAft>
              <a:buClrTx/>
              <a:defRPr/>
            </a:pPr>
            <a:r>
              <a:rPr lang="en-US" sz="1600" b="1" kern="1200" dirty="0">
                <a:solidFill>
                  <a:srgbClr val="0000DE"/>
                </a:solidFill>
                <a:latin typeface="Calibri"/>
                <a:ea typeface="+mn-ea"/>
                <a:cs typeface="Arial" charset="0"/>
              </a:rPr>
              <a:t>                           COUNT(</a:t>
            </a:r>
            <a:r>
              <a:rPr lang="en-US" sz="1600" b="1" kern="1200" dirty="0" err="1">
                <a:solidFill>
                  <a:srgbClr val="0000DE"/>
                </a:solidFill>
                <a:latin typeface="Calibri"/>
                <a:ea typeface="+mn-ea"/>
                <a:cs typeface="Arial" charset="0"/>
              </a:rPr>
              <a:t>employee_id</a:t>
            </a:r>
            <a:r>
              <a:rPr lang="en-US" sz="1600" b="1" kern="1200" dirty="0">
                <a:solidFill>
                  <a:srgbClr val="0000DE"/>
                </a:solidFill>
                <a:latin typeface="Calibri"/>
                <a:ea typeface="+mn-ea"/>
                <a:cs typeface="Arial" charset="0"/>
              </a:rPr>
              <a:t>) </a:t>
            </a:r>
            <a:r>
              <a:rPr lang="en-US" sz="1600" b="1" kern="1200" dirty="0" err="1">
                <a:solidFill>
                  <a:srgbClr val="0000DE"/>
                </a:solidFill>
                <a:latin typeface="Calibri"/>
                <a:ea typeface="+mn-ea"/>
                <a:cs typeface="Arial" charset="0"/>
              </a:rPr>
              <a:t>total_empleados</a:t>
            </a:r>
            <a:endParaRPr lang="en-US" sz="1600" b="1" kern="1200" dirty="0">
              <a:solidFill>
                <a:srgbClr val="0000DE"/>
              </a:solidFill>
              <a:latin typeface="Calibri"/>
              <a:ea typeface="+mn-ea"/>
              <a:cs typeface="Arial" charset="0"/>
            </a:endParaRPr>
          </a:p>
          <a:p>
            <a:pPr lvl="0" fontAlgn="base">
              <a:spcBef>
                <a:spcPct val="0"/>
              </a:spcBef>
              <a:spcAft>
                <a:spcPct val="0"/>
              </a:spcAft>
              <a:buClrTx/>
              <a:defRPr/>
            </a:pPr>
            <a:r>
              <a:rPr lang="en-US" sz="1600" b="1" kern="1200" dirty="0">
                <a:solidFill>
                  <a:srgbClr val="0000DE"/>
                </a:solidFill>
                <a:latin typeface="Calibri"/>
                <a:ea typeface="+mn-ea"/>
                <a:cs typeface="Arial" charset="0"/>
              </a:rPr>
              <a:t>               FROM employees</a:t>
            </a:r>
          </a:p>
          <a:p>
            <a:pPr lvl="0" fontAlgn="base">
              <a:spcBef>
                <a:spcPct val="0"/>
              </a:spcBef>
              <a:spcAft>
                <a:spcPct val="0"/>
              </a:spcAft>
              <a:buClrTx/>
              <a:defRPr/>
            </a:pPr>
            <a:r>
              <a:rPr lang="en-US" sz="1600" b="1" kern="1200" dirty="0">
                <a:solidFill>
                  <a:srgbClr val="0000DE"/>
                </a:solidFill>
                <a:latin typeface="Calibri"/>
                <a:ea typeface="+mn-ea"/>
                <a:cs typeface="Arial" charset="0"/>
              </a:rPr>
              <a:t>               GROUP BY </a:t>
            </a:r>
            <a:r>
              <a:rPr lang="en-US" sz="1600" b="1" kern="1200" dirty="0" err="1">
                <a:solidFill>
                  <a:srgbClr val="0000DE"/>
                </a:solidFill>
                <a:latin typeface="Calibri"/>
                <a:ea typeface="+mn-ea"/>
                <a:cs typeface="Arial" charset="0"/>
              </a:rPr>
              <a:t>department_id</a:t>
            </a:r>
            <a:endParaRPr lang="en-US" sz="1600" b="1" kern="1200" dirty="0">
              <a:solidFill>
                <a:srgbClr val="0000DE"/>
              </a:solidFill>
              <a:latin typeface="Calibri"/>
              <a:ea typeface="+mn-ea"/>
              <a:cs typeface="Arial" charset="0"/>
            </a:endParaRPr>
          </a:p>
          <a:p>
            <a:pPr lvl="0" fontAlgn="base">
              <a:spcBef>
                <a:spcPct val="0"/>
              </a:spcBef>
              <a:spcAft>
                <a:spcPct val="0"/>
              </a:spcAft>
              <a:buClrTx/>
              <a:defRPr/>
            </a:pPr>
            <a:r>
              <a:rPr lang="en-US" sz="1600" b="1" kern="1200" dirty="0">
                <a:solidFill>
                  <a:srgbClr val="0000DE"/>
                </a:solidFill>
                <a:latin typeface="Calibri"/>
                <a:ea typeface="+mn-ea"/>
                <a:cs typeface="Arial" charset="0"/>
              </a:rPr>
              <a:t>               HAVING COUNT(</a:t>
            </a:r>
            <a:r>
              <a:rPr lang="en-US" sz="1600" b="1" kern="1200" dirty="0" err="1">
                <a:solidFill>
                  <a:srgbClr val="0000DE"/>
                </a:solidFill>
                <a:latin typeface="Calibri"/>
                <a:ea typeface="+mn-ea"/>
                <a:cs typeface="Arial" charset="0"/>
              </a:rPr>
              <a:t>employee_id</a:t>
            </a:r>
            <a:r>
              <a:rPr lang="en-US" sz="1600" b="1" kern="1200" dirty="0">
                <a:solidFill>
                  <a:srgbClr val="0000DE"/>
                </a:solidFill>
                <a:latin typeface="Calibri"/>
                <a:ea typeface="+mn-ea"/>
                <a:cs typeface="Arial" charset="0"/>
              </a:rPr>
              <a:t>) &gt; 3) </a:t>
            </a:r>
            <a:r>
              <a:rPr lang="en-US" sz="1600" b="1" kern="1200" dirty="0" err="1">
                <a:solidFill>
                  <a:srgbClr val="0000DE"/>
                </a:solidFill>
                <a:latin typeface="Calibri"/>
                <a:ea typeface="+mn-ea"/>
                <a:cs typeface="Arial" charset="0"/>
              </a:rPr>
              <a:t>deptos</a:t>
            </a:r>
            <a:endParaRPr lang="en-US" sz="1600" b="1" kern="1200" dirty="0">
              <a:solidFill>
                <a:srgbClr val="0000DE"/>
              </a:solidFill>
              <a:latin typeface="Calibri"/>
              <a:ea typeface="+mn-ea"/>
              <a:cs typeface="Arial" charset="0"/>
            </a:endParaRPr>
          </a:p>
          <a:p>
            <a:pPr lvl="0" fontAlgn="base">
              <a:spcBef>
                <a:spcPct val="0"/>
              </a:spcBef>
              <a:spcAft>
                <a:spcPct val="0"/>
              </a:spcAft>
              <a:buClrTx/>
              <a:defRPr/>
            </a:pPr>
            <a:r>
              <a:rPr lang="en-US" sz="1600" b="1" kern="1200" dirty="0">
                <a:solidFill>
                  <a:srgbClr val="C00000"/>
                </a:solidFill>
                <a:latin typeface="Calibri"/>
                <a:ea typeface="+mn-ea"/>
                <a:cs typeface="Arial" charset="0"/>
              </a:rPr>
              <a:t>ORDER BY </a:t>
            </a:r>
            <a:r>
              <a:rPr lang="en-US" sz="1600" b="1" kern="1200" dirty="0" err="1">
                <a:solidFill>
                  <a:srgbClr val="0000DE"/>
                </a:solidFill>
                <a:latin typeface="Calibri"/>
                <a:cs typeface="Arial" charset="0"/>
              </a:rPr>
              <a:t>deptos.id_depto</a:t>
            </a:r>
            <a:r>
              <a:rPr lang="en-US" sz="1600" b="1" kern="1200" dirty="0">
                <a:solidFill>
                  <a:srgbClr val="C00000"/>
                </a:solidFill>
                <a:latin typeface="Calibri"/>
                <a:ea typeface="+mn-ea"/>
                <a:cs typeface="Arial"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pic>
        <p:nvPicPr>
          <p:cNvPr id="4" name="Imagen 3" descr="Captura de pantalla de un celular&#10;&#10;Descripción generada automáticamente">
            <a:extLst>
              <a:ext uri="{FF2B5EF4-FFF2-40B4-BE49-F238E27FC236}">
                <a16:creationId xmlns:a16="http://schemas.microsoft.com/office/drawing/2014/main" xmlns="" id="{77804A7F-0E21-4945-BBA8-F0E19756C65F}"/>
              </a:ext>
            </a:extLst>
          </p:cNvPr>
          <p:cNvPicPr>
            <a:picLocks noChangeAspect="1"/>
          </p:cNvPicPr>
          <p:nvPr/>
        </p:nvPicPr>
        <p:blipFill>
          <a:blip r:embed="rId3"/>
          <a:stretch>
            <a:fillRect/>
          </a:stretch>
        </p:blipFill>
        <p:spPr>
          <a:xfrm>
            <a:off x="3295668" y="3914947"/>
            <a:ext cx="2612912" cy="1400966"/>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xmlns="" id="{B78884EE-6CE5-4EAF-864E-D1E1A7ABF8FB}"/>
              </a:ext>
            </a:extLst>
          </p:cNvPr>
          <p:cNvPicPr>
            <a:picLocks noChangeAspect="1"/>
          </p:cNvPicPr>
          <p:nvPr/>
        </p:nvPicPr>
        <p:blipFill>
          <a:blip r:embed="rId3"/>
          <a:stretch>
            <a:fillRect/>
          </a:stretch>
        </p:blipFill>
        <p:spPr>
          <a:xfrm>
            <a:off x="5958799" y="2145554"/>
            <a:ext cx="1852348" cy="993174"/>
          </a:xfrm>
          <a:prstGeom prst="rect">
            <a:avLst/>
          </a:prstGeom>
        </p:spPr>
      </p:pic>
      <p:sp>
        <p:nvSpPr>
          <p:cNvPr id="18" name="Cerrar llave 17">
            <a:extLst>
              <a:ext uri="{FF2B5EF4-FFF2-40B4-BE49-F238E27FC236}">
                <a16:creationId xmlns:a16="http://schemas.microsoft.com/office/drawing/2014/main" xmlns="" id="{F0F446AA-40F8-49B7-9711-1FC5A641E6E1}"/>
              </a:ext>
            </a:extLst>
          </p:cNvPr>
          <p:cNvSpPr/>
          <p:nvPr/>
        </p:nvSpPr>
        <p:spPr>
          <a:xfrm>
            <a:off x="5610168" y="2165064"/>
            <a:ext cx="288000" cy="1080000"/>
          </a:xfrm>
          <a:prstGeom prst="rightBrace">
            <a:avLst/>
          </a:prstGeom>
          <a:noFill/>
          <a:ln w="66675"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CuadroTexto 4">
            <a:extLst>
              <a:ext uri="{FF2B5EF4-FFF2-40B4-BE49-F238E27FC236}">
                <a16:creationId xmlns:a16="http://schemas.microsoft.com/office/drawing/2014/main" xmlns="" id="{C27E2BD0-4411-413B-BF16-4F6EFCFD71FD}"/>
              </a:ext>
            </a:extLst>
          </p:cNvPr>
          <p:cNvSpPr txBox="1"/>
          <p:nvPr/>
        </p:nvSpPr>
        <p:spPr>
          <a:xfrm>
            <a:off x="6365182" y="1883391"/>
            <a:ext cx="914400" cy="914400"/>
          </a:xfrm>
          <a:prstGeom prst="rect">
            <a:avLst/>
          </a:prstGeom>
          <a:noFill/>
          <a:ln>
            <a:noFill/>
          </a:ln>
        </p:spPr>
        <p:txBody>
          <a:bodyPr spcFirstLastPara="1" wrap="none" lIns="91425" tIns="45700" rIns="91425" bIns="45700" rtlCol="0" anchor="t" anchorCtr="0">
            <a:noAutofit/>
          </a:bodyPr>
          <a:lstStyle/>
          <a:p>
            <a:pPr algn="l"/>
            <a:r>
              <a:rPr lang="es-CL" b="1" dirty="0">
                <a:solidFill>
                  <a:srgbClr val="0000DE"/>
                </a:solidFill>
                <a:latin typeface="Calibri" panose="020F0502020204030204" pitchFamily="34" charset="0"/>
                <a:cs typeface="Calibri" panose="020F0502020204030204" pitchFamily="34" charset="0"/>
              </a:rPr>
              <a:t>Tabla DEPTOS</a:t>
            </a:r>
          </a:p>
        </p:txBody>
      </p:sp>
    </p:spTree>
    <p:extLst>
      <p:ext uri="{BB962C8B-B14F-4D97-AF65-F5344CB8AC3E}">
        <p14:creationId xmlns:p14="http://schemas.microsoft.com/office/powerpoint/2010/main" val="290512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1524998E-C68B-4204-AF6B-FFCBA6D3FA24}"/>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cs typeface="Arial" panose="020B0604020202020204" pitchFamily="34" charset="0"/>
              </a:rPr>
              <a:t>Subconsultas en la Cláusula FROM</a:t>
            </a:r>
          </a:p>
        </p:txBody>
      </p:sp>
      <p:sp>
        <p:nvSpPr>
          <p:cNvPr id="31" name="Rectangle 3">
            <a:extLst>
              <a:ext uri="{FF2B5EF4-FFF2-40B4-BE49-F238E27FC236}">
                <a16:creationId xmlns:a16="http://schemas.microsoft.com/office/drawing/2014/main" xmlns="" id="{553C173E-4605-4CD4-ADAA-83CDB3849C70}"/>
              </a:ext>
            </a:extLst>
          </p:cNvPr>
          <p:cNvSpPr txBox="1">
            <a:spLocks noChangeArrowheads="1"/>
          </p:cNvSpPr>
          <p:nvPr/>
        </p:nvSpPr>
        <p:spPr bwMode="auto">
          <a:xfrm>
            <a:off x="683196" y="1412776"/>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8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Arial" charset="0"/>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Arial" charset="0"/>
              <a:ea typeface="Arial Unicode MS"/>
              <a:cs typeface="Arial Unicode MS"/>
            </a:endParaRPr>
          </a:p>
        </p:txBody>
      </p:sp>
      <p:sp>
        <p:nvSpPr>
          <p:cNvPr id="32" name="Text Box 5">
            <a:extLst>
              <a:ext uri="{FF2B5EF4-FFF2-40B4-BE49-F238E27FC236}">
                <a16:creationId xmlns:a16="http://schemas.microsoft.com/office/drawing/2014/main" xmlns="" id="{771CC792-1AC4-448D-961E-F3A1CFD0D716}"/>
              </a:ext>
            </a:extLst>
          </p:cNvPr>
          <p:cNvSpPr txBox="1">
            <a:spLocks noChangeArrowheads="1"/>
          </p:cNvSpPr>
          <p:nvPr/>
        </p:nvSpPr>
        <p:spPr bwMode="auto">
          <a:xfrm>
            <a:off x="352298" y="1716097"/>
            <a:ext cx="8468174" cy="32932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dep.department_name "NOMBRE DEPARTAMENTO",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emp.total_emp</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"TOTAL EMPLEADOS",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loc.city</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"CIUDAD"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FROM  departments dep JOIN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e.department_id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COUNT(</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total_emp</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 e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GROUP BY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e.department_id</a:t>
            </a:r>
            <a:endParaRPr kumimoji="0" lang="en-US" sz="1600" b="1" i="0"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HAVING COUNT(</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e.employee_id</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&gt; 5) emp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ON(</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dep.department_id</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emp.department_id</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JOIN locations loc</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ON(</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dep.location_id</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 </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loc.location_id</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ORDER BY "TOTAL EMPLEADOS" DESC, dep.department_name;</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charset="0"/>
            </a:endParaRPr>
          </a:p>
        </p:txBody>
      </p:sp>
      <p:pic>
        <p:nvPicPr>
          <p:cNvPr id="33" name="Imagen 32">
            <a:extLst>
              <a:ext uri="{FF2B5EF4-FFF2-40B4-BE49-F238E27FC236}">
                <a16:creationId xmlns:a16="http://schemas.microsoft.com/office/drawing/2014/main" xmlns="" id="{F05145CF-B130-4896-BB57-C21AD6640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110" y="5098889"/>
            <a:ext cx="5597661" cy="1330386"/>
          </a:xfrm>
          <a:prstGeom prst="rect">
            <a:avLst/>
          </a:prstGeom>
        </p:spPr>
      </p:pic>
      <p:pic>
        <p:nvPicPr>
          <p:cNvPr id="34" name="Imagen 33">
            <a:extLst>
              <a:ext uri="{FF2B5EF4-FFF2-40B4-BE49-F238E27FC236}">
                <a16:creationId xmlns:a16="http://schemas.microsoft.com/office/drawing/2014/main" xmlns="" id="{510F27FB-C7BA-4DC7-B9D5-26BDB868D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956" y="2779012"/>
            <a:ext cx="1742857" cy="971429"/>
          </a:xfrm>
          <a:prstGeom prst="rect">
            <a:avLst/>
          </a:prstGeom>
        </p:spPr>
      </p:pic>
      <p:sp>
        <p:nvSpPr>
          <p:cNvPr id="35" name="Cerrar llave 34">
            <a:extLst>
              <a:ext uri="{FF2B5EF4-FFF2-40B4-BE49-F238E27FC236}">
                <a16:creationId xmlns:a16="http://schemas.microsoft.com/office/drawing/2014/main" xmlns="" id="{242CE81B-18B3-4F55-8344-E279F76919FA}"/>
              </a:ext>
            </a:extLst>
          </p:cNvPr>
          <p:cNvSpPr/>
          <p:nvPr/>
        </p:nvSpPr>
        <p:spPr>
          <a:xfrm>
            <a:off x="6555566" y="2645509"/>
            <a:ext cx="288000" cy="1224000"/>
          </a:xfrm>
          <a:prstGeom prst="rightBrace">
            <a:avLst/>
          </a:prstGeom>
          <a:noFill/>
          <a:ln w="66675"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CuadroTexto 35">
            <a:extLst>
              <a:ext uri="{FF2B5EF4-FFF2-40B4-BE49-F238E27FC236}">
                <a16:creationId xmlns:a16="http://schemas.microsoft.com/office/drawing/2014/main" xmlns="" id="{1393CFA9-E20B-4361-94E8-382A28820450}"/>
              </a:ext>
            </a:extLst>
          </p:cNvPr>
          <p:cNvSpPr txBox="1"/>
          <p:nvPr/>
        </p:nvSpPr>
        <p:spPr>
          <a:xfrm>
            <a:off x="7264087" y="2487824"/>
            <a:ext cx="914400" cy="914400"/>
          </a:xfrm>
          <a:prstGeom prst="rect">
            <a:avLst/>
          </a:prstGeom>
          <a:noFill/>
          <a:ln>
            <a:noFill/>
          </a:ln>
        </p:spPr>
        <p:txBody>
          <a:bodyPr spcFirstLastPara="1" wrap="none" lIns="91425" tIns="45700" rIns="91425" bIns="45700" rtlCol="0" anchor="t" anchorCtr="0">
            <a:noAutofit/>
          </a:bodyPr>
          <a:lstStyle/>
          <a:p>
            <a:pPr algn="l"/>
            <a:r>
              <a:rPr lang="es-CL" b="1" dirty="0">
                <a:solidFill>
                  <a:srgbClr val="0000DE"/>
                </a:solidFill>
                <a:latin typeface="Calibri" panose="020F0502020204030204" pitchFamily="34" charset="0"/>
                <a:cs typeface="Calibri" panose="020F0502020204030204" pitchFamily="34" charset="0"/>
              </a:rPr>
              <a:t>Tabla EMP</a:t>
            </a:r>
          </a:p>
        </p:txBody>
      </p:sp>
    </p:spTree>
    <p:extLst>
      <p:ext uri="{BB962C8B-B14F-4D97-AF65-F5344CB8AC3E}">
        <p14:creationId xmlns:p14="http://schemas.microsoft.com/office/powerpoint/2010/main" val="3955520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xmlns="" id="{D09F2E85-D672-4253-88F4-34ADFA944341}"/>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crear Tablas</a:t>
            </a:r>
          </a:p>
        </p:txBody>
      </p:sp>
      <p:sp>
        <p:nvSpPr>
          <p:cNvPr id="25" name="Marcador de contenido 1">
            <a:extLst>
              <a:ext uri="{FF2B5EF4-FFF2-40B4-BE49-F238E27FC236}">
                <a16:creationId xmlns:a16="http://schemas.microsoft.com/office/drawing/2014/main" xmlns="" id="{B291720A-EDBD-4232-8339-C9278FCA9D9B}"/>
              </a:ext>
            </a:extLst>
          </p:cNvPr>
          <p:cNvSpPr txBox="1">
            <a:spLocks/>
          </p:cNvSpPr>
          <p:nvPr/>
        </p:nvSpPr>
        <p:spPr>
          <a:xfrm>
            <a:off x="457200" y="1236249"/>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20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r>
              <a:rPr kumimoji="0" lang="es-MX" sz="2000" b="0" i="0" u="none" strike="noStrike" kern="1200" cap="none" spc="0" normalizeH="0" baseline="0" noProof="0">
                <a:ln>
                  <a:noFill/>
                </a:ln>
                <a:solidFill>
                  <a:sysClr val="windowText" lastClr="000000"/>
                </a:solidFill>
                <a:effectLst/>
                <a:uLnTx/>
                <a:uFillTx/>
                <a:latin typeface="Calibri"/>
                <a:ea typeface="+mn-ea"/>
                <a:cs typeface="+mn-cs"/>
              </a:rPr>
              <a:t>Sintaxis:</a:t>
            </a: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0" marR="0" lvl="0" indent="0" algn="just" defTabSz="457200" rtl="0" eaLnBrk="1" fontAlgn="auto" latinLnBrk="0" hangingPunct="1">
              <a:lnSpc>
                <a:spcPct val="80000"/>
              </a:lnSpc>
              <a:spcBef>
                <a:spcPct val="20000"/>
              </a:spcBef>
              <a:spcAft>
                <a:spcPts val="0"/>
              </a:spcAft>
              <a:buClrTx/>
              <a:buSzTx/>
              <a:buFont typeface="Arial"/>
              <a:buNone/>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609600" marR="0" lvl="0" indent="-609600" algn="just" defTabSz="457200" rtl="0" eaLnBrk="1" fontAlgn="auto" latinLnBrk="0" hangingPunct="1">
              <a:lnSpc>
                <a:spcPct val="80000"/>
              </a:lnSpc>
              <a:spcBef>
                <a:spcPct val="20000"/>
              </a:spcBef>
              <a:spcAft>
                <a:spcPts val="0"/>
              </a:spcAft>
              <a:buClrTx/>
              <a:buSzTx/>
              <a:buFont typeface="Arial"/>
              <a:buChar char="•"/>
              <a:tabLst/>
              <a:defRPr/>
            </a:pPr>
            <a:endParaRPr kumimoji="0" lang="es-MX" sz="3200" b="0" i="0" u="none" strike="noStrike" kern="1200" cap="none" spc="0" normalizeH="0" baseline="0" noProof="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6" name="Text Box 5">
            <a:extLst>
              <a:ext uri="{FF2B5EF4-FFF2-40B4-BE49-F238E27FC236}">
                <a16:creationId xmlns:a16="http://schemas.microsoft.com/office/drawing/2014/main" xmlns="" id="{876DF311-E949-4FC4-BF9C-86674AC44EEF}"/>
              </a:ext>
            </a:extLst>
          </p:cNvPr>
          <p:cNvSpPr txBox="1">
            <a:spLocks noChangeArrowheads="1"/>
          </p:cNvSpPr>
          <p:nvPr/>
        </p:nvSpPr>
        <p:spPr bwMode="auto">
          <a:xfrm>
            <a:off x="1191210" y="4286241"/>
            <a:ext cx="6120680"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a:t>
            </a:r>
            <a:r>
              <a:rPr kumimoji="0" lang="en-US" sz="1600" b="1" i="1" u="none" strike="noStrike" kern="1200" cap="none" spc="0" normalizeH="0" baseline="0" noProof="0" dirty="0">
                <a:ln>
                  <a:noFill/>
                </a:ln>
                <a:solidFill>
                  <a:prstClr val="black"/>
                </a:solidFill>
                <a:effectLst/>
                <a:uLnTx/>
                <a:uFillTx/>
                <a:latin typeface="Calibri"/>
                <a:ea typeface="+mn-ea"/>
                <a:cs typeface="Arial" charset="0"/>
              </a:rPr>
              <a:t>nombre_tabla </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600" b="1" i="1" u="none" strike="noStrike" kern="1200" cap="none" spc="0" normalizeH="0" baseline="0" noProof="0" dirty="0">
                <a:ln>
                  <a:noFill/>
                </a:ln>
                <a:solidFill>
                  <a:prstClr val="black"/>
                </a:solidFill>
                <a:effectLst/>
                <a:uLnTx/>
                <a:uFillTx/>
                <a:latin typeface="Calibri"/>
                <a:ea typeface="+mn-ea"/>
                <a:cs typeface="Arial" charset="0"/>
              </a:rPr>
              <a:t>columna</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1" u="none" strike="noStrike" kern="1200" cap="none" spc="0" normalizeH="0" baseline="0" noProof="0" dirty="0">
                <a:ln>
                  <a:noFill/>
                </a:ln>
                <a:solidFill>
                  <a:prstClr val="black"/>
                </a:solidFill>
                <a:effectLst/>
                <a:uLnTx/>
                <a:uFillTx/>
                <a:latin typeface="Calibri"/>
                <a:ea typeface="+mn-ea"/>
                <a:cs typeface="Arial" charset="0"/>
              </a:rPr>
              <a:t>columna2, columnaN</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AS </a:t>
            </a:r>
            <a:r>
              <a:rPr kumimoji="0" lang="en-US" sz="1600" b="1" i="1" u="none" strike="noStrike" kern="1200" cap="none" spc="0" normalizeH="0" baseline="0" noProof="0" dirty="0" err="1">
                <a:ln>
                  <a:noFill/>
                </a:ln>
                <a:solidFill>
                  <a:prstClr val="black"/>
                </a:solidFill>
                <a:effectLst/>
                <a:uLnTx/>
                <a:uFillTx/>
                <a:latin typeface="Calibri"/>
                <a:ea typeface="+mn-ea"/>
                <a:cs typeface="Arial" charset="0"/>
              </a:rPr>
              <a:t>sentencia_select</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endParaRPr kumimoji="0" lang="en-US" sz="1600" b="1" i="0" u="none" strike="noStrike" kern="1200" cap="none" spc="0" normalizeH="0" baseline="0" noProof="0" dirty="0">
              <a:ln>
                <a:noFill/>
              </a:ln>
              <a:solidFill>
                <a:srgbClr val="FF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27" name="Rectángulo redondeado 4">
            <a:extLst>
              <a:ext uri="{FF2B5EF4-FFF2-40B4-BE49-F238E27FC236}">
                <a16:creationId xmlns:a16="http://schemas.microsoft.com/office/drawing/2014/main" xmlns="" id="{5F13B157-AA96-4A67-95AC-FB6A0286B7B6}"/>
              </a:ext>
            </a:extLst>
          </p:cNvPr>
          <p:cNvSpPr/>
          <p:nvPr/>
        </p:nvSpPr>
        <p:spPr>
          <a:xfrm>
            <a:off x="3472688" y="1319574"/>
            <a:ext cx="2232000" cy="2268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8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Debe coincidir el número de columnas especificadas con el número de columnas  de la Subconsulta</a:t>
            </a:r>
          </a:p>
        </p:txBody>
      </p:sp>
      <p:sp>
        <p:nvSpPr>
          <p:cNvPr id="28" name="Rectángulo redondeado 4">
            <a:extLst>
              <a:ext uri="{FF2B5EF4-FFF2-40B4-BE49-F238E27FC236}">
                <a16:creationId xmlns:a16="http://schemas.microsoft.com/office/drawing/2014/main" xmlns="" id="{64AC937D-8021-4C23-ABD9-D99CA0067FCE}"/>
              </a:ext>
            </a:extLst>
          </p:cNvPr>
          <p:cNvSpPr/>
          <p:nvPr/>
        </p:nvSpPr>
        <p:spPr>
          <a:xfrm>
            <a:off x="5962248" y="1319574"/>
            <a:ext cx="2232000" cy="2268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8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Se creará con los nombres y tipos de datos de las columnas seleccionadas </a:t>
            </a:r>
          </a:p>
        </p:txBody>
      </p:sp>
      <p:sp>
        <p:nvSpPr>
          <p:cNvPr id="29" name="Rectángulo redondeado 4">
            <a:extLst>
              <a:ext uri="{FF2B5EF4-FFF2-40B4-BE49-F238E27FC236}">
                <a16:creationId xmlns:a16="http://schemas.microsoft.com/office/drawing/2014/main" xmlns="" id="{7B4A36A1-20D4-4141-B23F-293F0B0AD520}"/>
              </a:ext>
            </a:extLst>
          </p:cNvPr>
          <p:cNvSpPr/>
          <p:nvPr/>
        </p:nvSpPr>
        <p:spPr>
          <a:xfrm>
            <a:off x="971840" y="1319574"/>
            <a:ext cx="2232000" cy="2268000"/>
          </a:xfrm>
          <a:prstGeom prst="roundRect">
            <a:avLst/>
          </a:prstGeom>
          <a:solidFill>
            <a:srgbClr val="EC700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CL" sz="18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Crea una tabla e inserta filas mediante la combinación de la sentencia CREATE y la opción AS Subconsulta</a:t>
            </a:r>
          </a:p>
        </p:txBody>
      </p:sp>
    </p:spTree>
    <p:extLst>
      <p:ext uri="{BB962C8B-B14F-4D97-AF65-F5344CB8AC3E}">
        <p14:creationId xmlns:p14="http://schemas.microsoft.com/office/powerpoint/2010/main" val="4179179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59C5402E-BCD1-4D60-8CF0-DF624DF6C8CD}"/>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crear Tablas</a:t>
            </a:r>
          </a:p>
        </p:txBody>
      </p:sp>
      <p:sp>
        <p:nvSpPr>
          <p:cNvPr id="13" name="Marcador de contenido 1">
            <a:extLst>
              <a:ext uri="{FF2B5EF4-FFF2-40B4-BE49-F238E27FC236}">
                <a16:creationId xmlns:a16="http://schemas.microsoft.com/office/drawing/2014/main" xmlns="" id="{92DD7EC7-6CAC-4C2E-841C-6F2C1C5AD76A}"/>
              </a:ext>
            </a:extLst>
          </p:cNvPr>
          <p:cNvSpPr txBox="1">
            <a:spLocks/>
          </p:cNvSpPr>
          <p:nvPr/>
        </p:nvSpPr>
        <p:spPr>
          <a:xfrm>
            <a:off x="457200" y="126876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a:ln>
                  <a:noFill/>
                </a:ln>
                <a:solidFill>
                  <a:sysClr val="windowText" lastClr="000000"/>
                </a:solidFill>
                <a:effectLst/>
                <a:uLnTx/>
                <a:uFillTx/>
                <a:latin typeface="Calibri"/>
                <a:ea typeface="+mn-ea"/>
                <a:cs typeface="+mn-cs"/>
              </a:rPr>
              <a:t>Ejemplo:</a:t>
            </a: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4" name="Text Box 5">
            <a:extLst>
              <a:ext uri="{FF2B5EF4-FFF2-40B4-BE49-F238E27FC236}">
                <a16:creationId xmlns:a16="http://schemas.microsoft.com/office/drawing/2014/main" xmlns="" id="{7EE5EF06-27C9-48A2-B5D1-D1656FCF7A1D}"/>
              </a:ext>
            </a:extLst>
          </p:cNvPr>
          <p:cNvSpPr txBox="1">
            <a:spLocks noChangeArrowheads="1"/>
          </p:cNvSpPr>
          <p:nvPr/>
        </p:nvSpPr>
        <p:spPr bwMode="auto">
          <a:xfrm>
            <a:off x="823050" y="1657398"/>
            <a:ext cx="4926821"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employees_copia</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AS SELECT *  FROM employees</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endParaRPr kumimoji="0" lang="en-US" sz="1600" b="1" i="0" u="none" strike="noStrike" kern="1200" cap="none" spc="0" normalizeH="0" baseline="0" noProof="0" dirty="0">
              <a:ln>
                <a:noFill/>
              </a:ln>
              <a:solidFill>
                <a:srgbClr val="FF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pic>
        <p:nvPicPr>
          <p:cNvPr id="20" name="Imagen 19">
            <a:extLst>
              <a:ext uri="{FF2B5EF4-FFF2-40B4-BE49-F238E27FC236}">
                <a16:creationId xmlns:a16="http://schemas.microsoft.com/office/drawing/2014/main" xmlns="" id="{A03ACC8B-263A-4797-BB95-CD47949F1C35}"/>
              </a:ext>
            </a:extLst>
          </p:cNvPr>
          <p:cNvPicPr>
            <a:picLocks noChangeAspect="1"/>
          </p:cNvPicPr>
          <p:nvPr/>
        </p:nvPicPr>
        <p:blipFill>
          <a:blip r:embed="rId3"/>
          <a:stretch>
            <a:fillRect/>
          </a:stretch>
        </p:blipFill>
        <p:spPr>
          <a:xfrm>
            <a:off x="6291581" y="1483625"/>
            <a:ext cx="2539688" cy="1797089"/>
          </a:xfrm>
          <a:prstGeom prst="rect">
            <a:avLst/>
          </a:prstGeom>
        </p:spPr>
      </p:pic>
      <p:sp>
        <p:nvSpPr>
          <p:cNvPr id="22" name="Line 17">
            <a:extLst>
              <a:ext uri="{FF2B5EF4-FFF2-40B4-BE49-F238E27FC236}">
                <a16:creationId xmlns:a16="http://schemas.microsoft.com/office/drawing/2014/main" xmlns="" id="{436D255B-EC48-4AC3-99D2-23FAAE0A8980}"/>
              </a:ext>
            </a:extLst>
          </p:cNvPr>
          <p:cNvSpPr>
            <a:spLocks noChangeShapeType="1"/>
          </p:cNvSpPr>
          <p:nvPr/>
        </p:nvSpPr>
        <p:spPr bwMode="auto">
          <a:xfrm flipH="1">
            <a:off x="3701713" y="1961913"/>
            <a:ext cx="2592000" cy="35"/>
          </a:xfrm>
          <a:prstGeom prst="line">
            <a:avLst/>
          </a:prstGeom>
          <a:noFill/>
          <a:ln w="85725">
            <a:solidFill>
              <a:srgbClr val="0000FF"/>
            </a:solidFill>
            <a:round/>
            <a:headEnd type="triangle"/>
            <a:tailEnd type="non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pPr>
            <a:endParaRPr lang="es-CL" sz="1800" kern="1200">
              <a:solidFill>
                <a:prstClr val="black"/>
              </a:solidFill>
              <a:latin typeface="Arial" panose="020B0604020202020204" pitchFamily="34" charset="0"/>
              <a:ea typeface="+mn-ea"/>
              <a:cs typeface="Arial" panose="020B0604020202020204" pitchFamily="34" charset="0"/>
            </a:endParaRPr>
          </a:p>
        </p:txBody>
      </p:sp>
      <p:pic>
        <p:nvPicPr>
          <p:cNvPr id="24" name="Imagen 23">
            <a:extLst>
              <a:ext uri="{FF2B5EF4-FFF2-40B4-BE49-F238E27FC236}">
                <a16:creationId xmlns:a16="http://schemas.microsoft.com/office/drawing/2014/main" xmlns="" id="{DDBEC0E8-2539-4A09-B54D-EC61F4623082}"/>
              </a:ext>
            </a:extLst>
          </p:cNvPr>
          <p:cNvPicPr>
            <a:picLocks noChangeAspect="1"/>
          </p:cNvPicPr>
          <p:nvPr/>
        </p:nvPicPr>
        <p:blipFill>
          <a:blip r:embed="rId4"/>
          <a:stretch>
            <a:fillRect/>
          </a:stretch>
        </p:blipFill>
        <p:spPr>
          <a:xfrm>
            <a:off x="154808" y="3172937"/>
            <a:ext cx="8803387" cy="3084843"/>
          </a:xfrm>
          <a:prstGeom prst="rect">
            <a:avLst/>
          </a:prstGeom>
        </p:spPr>
      </p:pic>
    </p:spTree>
    <p:extLst>
      <p:ext uri="{BB962C8B-B14F-4D97-AF65-F5344CB8AC3E}">
        <p14:creationId xmlns:p14="http://schemas.microsoft.com/office/powerpoint/2010/main" val="135208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xmlns="" id="{59C5402E-BCD1-4D60-8CF0-DF624DF6C8CD}"/>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crear Tablas</a:t>
            </a:r>
          </a:p>
        </p:txBody>
      </p:sp>
      <p:sp>
        <p:nvSpPr>
          <p:cNvPr id="34" name="Marcador de contenido 1">
            <a:extLst>
              <a:ext uri="{FF2B5EF4-FFF2-40B4-BE49-F238E27FC236}">
                <a16:creationId xmlns:a16="http://schemas.microsoft.com/office/drawing/2014/main" xmlns="" id="{BF958FF6-0B82-4FAD-93DA-CD6F4F531022}"/>
              </a:ext>
            </a:extLst>
          </p:cNvPr>
          <p:cNvSpPr txBox="1">
            <a:spLocks/>
          </p:cNvSpPr>
          <p:nvPr/>
        </p:nvSpPr>
        <p:spPr>
          <a:xfrm>
            <a:off x="5963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s-CL" sz="2000" dirty="0">
                <a:latin typeface="Calibri" panose="020F0502020204030204" pitchFamily="34" charset="0"/>
                <a:ea typeface="Arial Unicode MS" pitchFamily="34" charset="-128"/>
                <a:cs typeface="Calibri" panose="020F0502020204030204" pitchFamily="34" charset="0"/>
              </a:rPr>
              <a:t>Ejemplo</a:t>
            </a:r>
            <a:r>
              <a:rPr lang="es-CL" sz="2000" dirty="0">
                <a:latin typeface="Calibri" panose="020F0502020204030204" pitchFamily="34" charset="0"/>
                <a:cs typeface="Calibri" panose="020F0502020204030204" pitchFamily="34" charset="0"/>
              </a:rPr>
              <a:t>:</a:t>
            </a:r>
          </a:p>
          <a:p>
            <a:pPr>
              <a:buClrTx/>
            </a:pPr>
            <a:endParaRPr lang="es-CL" dirty="0">
              <a:latin typeface="Calibri" panose="020F0502020204030204" pitchFamily="34" charset="0"/>
              <a:ea typeface="Arial Unicode MS" pitchFamily="34" charset="-128"/>
              <a:cs typeface="Calibri" panose="020F0502020204030204" pitchFamily="34" charset="0"/>
            </a:endParaRPr>
          </a:p>
        </p:txBody>
      </p:sp>
      <p:sp>
        <p:nvSpPr>
          <p:cNvPr id="35" name="Text Box 5">
            <a:extLst>
              <a:ext uri="{FF2B5EF4-FFF2-40B4-BE49-F238E27FC236}">
                <a16:creationId xmlns:a16="http://schemas.microsoft.com/office/drawing/2014/main" xmlns="" id="{3595341B-8336-49FA-9B6F-A60217B6B16B}"/>
              </a:ext>
            </a:extLst>
          </p:cNvPr>
          <p:cNvSpPr txBox="1">
            <a:spLocks noChangeArrowheads="1"/>
          </p:cNvSpPr>
          <p:nvPr/>
        </p:nvSpPr>
        <p:spPr bwMode="auto">
          <a:xfrm>
            <a:off x="477200" y="1623319"/>
            <a:ext cx="8070420"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charset="0"/>
              <a:ea typeface="+mn-ea"/>
              <a:cs typeface="Arial" charset="0"/>
            </a:endParaRPr>
          </a:p>
          <a:p>
            <a:pPr lvl="0" eaLnBrk="1" fontAlgn="base" hangingPunct="1">
              <a:spcBef>
                <a:spcPct val="0"/>
              </a:spcBef>
              <a:spcAft>
                <a:spcPct val="0"/>
              </a:spcAft>
              <a:buClrTx/>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empleados</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_</a:t>
            </a:r>
            <a:r>
              <a:rPr lang="en-US" sz="1600" b="1" kern="1200" dirty="0">
                <a:solidFill>
                  <a:srgbClr val="0000FF"/>
                </a:solidFill>
                <a:latin typeface="Calibri"/>
                <a:cs typeface="Arial" charset="0"/>
              </a:rPr>
              <a:t>jefes</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a:t>
            </a:r>
          </a:p>
          <a:p>
            <a:pPr lvl="0" eaLnBrk="1" fontAlgn="base" hangingPunct="1">
              <a:spcBef>
                <a:spcPct val="0"/>
              </a:spcBef>
              <a:spcAft>
                <a:spcPct val="0"/>
              </a:spcAft>
              <a:buClrTx/>
            </a:pPr>
            <a:r>
              <a:rPr lang="en-US" sz="1600" b="1" kern="1200" dirty="0">
                <a:solidFill>
                  <a:prstClr val="black"/>
                </a:solidFill>
                <a:latin typeface="Calibri"/>
                <a:ea typeface="+mn-ea"/>
              </a:rPr>
              <a:t> </a:t>
            </a:r>
            <a:r>
              <a:rPr lang="en-US" sz="1600" b="1" kern="1200" dirty="0">
                <a:latin typeface="Calibri"/>
                <a:ea typeface="+mn-ea"/>
              </a:rPr>
              <a:t>AS</a:t>
            </a:r>
            <a:r>
              <a:rPr lang="en-US" sz="1600" b="1" kern="1200" dirty="0">
                <a:solidFill>
                  <a:srgbClr val="0000DE"/>
                </a:solidFill>
                <a:latin typeface="Calibri"/>
                <a:ea typeface="+mn-ea"/>
              </a:rPr>
              <a:t> </a:t>
            </a:r>
            <a:r>
              <a:rPr lang="en-US" sz="1600" b="1" kern="1200" dirty="0">
                <a:solidFill>
                  <a:srgbClr val="C00000"/>
                </a:solidFill>
                <a:latin typeface="Calibri"/>
                <a:ea typeface="+mn-ea"/>
              </a:rPr>
              <a:t>SELECT  </a:t>
            </a:r>
            <a:r>
              <a:rPr lang="en-US" sz="1600" b="1" kern="1200" dirty="0" err="1">
                <a:solidFill>
                  <a:srgbClr val="C00000"/>
                </a:solidFill>
                <a:latin typeface="Calibri"/>
                <a:ea typeface="+mn-ea"/>
              </a:rPr>
              <a:t>e.employee_id</a:t>
            </a:r>
            <a:r>
              <a:rPr lang="en-US" sz="1600" b="1" kern="1200" dirty="0">
                <a:solidFill>
                  <a:srgbClr val="C00000"/>
                </a:solidFill>
                <a:latin typeface="Calibri"/>
                <a:ea typeface="+mn-ea"/>
              </a:rPr>
              <a:t> "ID_EMPLEADO", </a:t>
            </a:r>
          </a:p>
          <a:p>
            <a:pPr lvl="0" eaLnBrk="1" fontAlgn="base" hangingPunct="1">
              <a:spcBef>
                <a:spcPct val="0"/>
              </a:spcBef>
              <a:spcAft>
                <a:spcPct val="0"/>
              </a:spcAft>
              <a:buClrTx/>
            </a:pPr>
            <a:r>
              <a:rPr lang="en-US" sz="1600" b="1" kern="1200" dirty="0">
                <a:solidFill>
                  <a:srgbClr val="C00000"/>
                </a:solidFill>
                <a:latin typeface="Calibri"/>
                <a:ea typeface="+mn-ea"/>
              </a:rPr>
              <a:t>                      </a:t>
            </a:r>
            <a:r>
              <a:rPr lang="en-US" sz="1600" b="1" kern="1200" dirty="0" err="1">
                <a:solidFill>
                  <a:srgbClr val="C00000"/>
                </a:solidFill>
                <a:latin typeface="Calibri"/>
                <a:ea typeface="+mn-ea"/>
              </a:rPr>
              <a:t>e.first_name</a:t>
            </a:r>
            <a:r>
              <a:rPr lang="en-US" sz="1600" b="1" kern="1200" dirty="0">
                <a:solidFill>
                  <a:srgbClr val="C00000"/>
                </a:solidFill>
                <a:latin typeface="Calibri"/>
                <a:ea typeface="+mn-ea"/>
              </a:rPr>
              <a:t> || ' ' || </a:t>
            </a:r>
            <a:r>
              <a:rPr lang="en-US" sz="1600" b="1" kern="1200" dirty="0" err="1">
                <a:solidFill>
                  <a:srgbClr val="C00000"/>
                </a:solidFill>
                <a:latin typeface="Calibri"/>
                <a:ea typeface="+mn-ea"/>
              </a:rPr>
              <a:t>e.last_name</a:t>
            </a:r>
            <a:r>
              <a:rPr lang="en-US" sz="1600" b="1" kern="1200" dirty="0">
                <a:solidFill>
                  <a:srgbClr val="C00000"/>
                </a:solidFill>
                <a:latin typeface="Calibri"/>
                <a:ea typeface="+mn-ea"/>
              </a:rPr>
              <a:t> "NOMBRE_EMPLEADO", </a:t>
            </a:r>
          </a:p>
          <a:p>
            <a:pPr lvl="0" eaLnBrk="1" fontAlgn="base" hangingPunct="1">
              <a:spcBef>
                <a:spcPct val="0"/>
              </a:spcBef>
              <a:spcAft>
                <a:spcPct val="0"/>
              </a:spcAft>
              <a:buClrTx/>
            </a:pPr>
            <a:r>
              <a:rPr lang="en-US" sz="1600" b="1" kern="1200" dirty="0">
                <a:solidFill>
                  <a:srgbClr val="C00000"/>
                </a:solidFill>
                <a:latin typeface="Calibri"/>
                <a:ea typeface="+mn-ea"/>
              </a:rPr>
              <a:t>               CASE WHEN </a:t>
            </a:r>
            <a:r>
              <a:rPr lang="en-US" sz="1600" b="1" kern="1200" dirty="0" err="1">
                <a:solidFill>
                  <a:srgbClr val="C00000"/>
                </a:solidFill>
                <a:latin typeface="Calibri"/>
                <a:ea typeface="+mn-ea"/>
              </a:rPr>
              <a:t>e.manager_id</a:t>
            </a:r>
            <a:r>
              <a:rPr lang="en-US" sz="1600" b="1" kern="1200" dirty="0">
                <a:solidFill>
                  <a:srgbClr val="C00000"/>
                </a:solidFill>
                <a:latin typeface="Calibri"/>
                <a:ea typeface="+mn-ea"/>
              </a:rPr>
              <a:t> IS NULL THEN 'SIN JEFE'  </a:t>
            </a:r>
          </a:p>
          <a:p>
            <a:pPr lvl="0" eaLnBrk="1" fontAlgn="base" hangingPunct="1">
              <a:spcBef>
                <a:spcPct val="0"/>
              </a:spcBef>
              <a:spcAft>
                <a:spcPct val="0"/>
              </a:spcAft>
              <a:buClrTx/>
            </a:pPr>
            <a:r>
              <a:rPr lang="en-US" sz="1600" b="1" kern="1200" dirty="0">
                <a:solidFill>
                  <a:srgbClr val="C00000"/>
                </a:solidFill>
                <a:latin typeface="Calibri"/>
                <a:ea typeface="+mn-ea"/>
              </a:rPr>
              <a:t>                         WHEN </a:t>
            </a:r>
            <a:r>
              <a:rPr lang="en-US" sz="1600" b="1" kern="1200" dirty="0" err="1">
                <a:solidFill>
                  <a:srgbClr val="C00000"/>
                </a:solidFill>
                <a:latin typeface="Calibri"/>
                <a:ea typeface="+mn-ea"/>
              </a:rPr>
              <a:t>e.manager_id</a:t>
            </a:r>
            <a:r>
              <a:rPr lang="en-US" sz="1600" b="1" kern="1200" dirty="0">
                <a:solidFill>
                  <a:srgbClr val="C00000"/>
                </a:solidFill>
                <a:latin typeface="Calibri"/>
                <a:ea typeface="+mn-ea"/>
              </a:rPr>
              <a:t> IS NOT NULL THEN </a:t>
            </a:r>
            <a:r>
              <a:rPr lang="en-US" sz="1600" b="1" kern="1200" dirty="0" err="1">
                <a:solidFill>
                  <a:srgbClr val="C00000"/>
                </a:solidFill>
                <a:latin typeface="Calibri"/>
                <a:ea typeface="+mn-ea"/>
              </a:rPr>
              <a:t>m.first_name</a:t>
            </a:r>
            <a:r>
              <a:rPr lang="en-US" sz="1600" b="1" kern="1200" dirty="0">
                <a:solidFill>
                  <a:srgbClr val="C00000"/>
                </a:solidFill>
                <a:latin typeface="Calibri"/>
                <a:ea typeface="+mn-ea"/>
              </a:rPr>
              <a:t> || ' '  || </a:t>
            </a:r>
            <a:r>
              <a:rPr lang="en-US" sz="1600" b="1" kern="1200" dirty="0" err="1">
                <a:solidFill>
                  <a:srgbClr val="C00000"/>
                </a:solidFill>
                <a:latin typeface="Calibri"/>
                <a:ea typeface="+mn-ea"/>
              </a:rPr>
              <a:t>m.last_name</a:t>
            </a:r>
            <a:endParaRPr lang="en-US" sz="1600" b="1" kern="1200" dirty="0">
              <a:solidFill>
                <a:srgbClr val="C00000"/>
              </a:solidFill>
              <a:latin typeface="Calibri"/>
              <a:ea typeface="+mn-ea"/>
            </a:endParaRPr>
          </a:p>
          <a:p>
            <a:pPr lvl="0" eaLnBrk="1" fontAlgn="base" hangingPunct="1">
              <a:spcBef>
                <a:spcPct val="0"/>
              </a:spcBef>
              <a:spcAft>
                <a:spcPct val="0"/>
              </a:spcAft>
              <a:buClrTx/>
            </a:pPr>
            <a:r>
              <a:rPr lang="en-US" sz="1600" b="1" kern="1200" dirty="0">
                <a:solidFill>
                  <a:srgbClr val="C00000"/>
                </a:solidFill>
                <a:latin typeface="Calibri"/>
                <a:ea typeface="+mn-ea"/>
              </a:rPr>
              <a:t>               END "NOMBRE_JEFE" </a:t>
            </a:r>
          </a:p>
          <a:p>
            <a:pPr lvl="0" eaLnBrk="1" fontAlgn="base" hangingPunct="1">
              <a:spcBef>
                <a:spcPct val="0"/>
              </a:spcBef>
              <a:spcAft>
                <a:spcPct val="0"/>
              </a:spcAft>
              <a:buClrTx/>
            </a:pPr>
            <a:r>
              <a:rPr lang="en-US" sz="1600" b="1" kern="1200" dirty="0">
                <a:solidFill>
                  <a:srgbClr val="C00000"/>
                </a:solidFill>
                <a:latin typeface="Calibri"/>
                <a:ea typeface="+mn-ea"/>
              </a:rPr>
              <a:t>FROM   employees e  LEFT JOIN  employees m</a:t>
            </a:r>
          </a:p>
          <a:p>
            <a:pPr lvl="0" eaLnBrk="1" fontAlgn="base" hangingPunct="1">
              <a:spcBef>
                <a:spcPct val="0"/>
              </a:spcBef>
              <a:spcAft>
                <a:spcPct val="0"/>
              </a:spcAft>
              <a:buClrTx/>
            </a:pPr>
            <a:r>
              <a:rPr lang="en-US" sz="1600" b="1" kern="1200" dirty="0">
                <a:solidFill>
                  <a:srgbClr val="C00000"/>
                </a:solidFill>
                <a:latin typeface="Calibri"/>
                <a:ea typeface="+mn-ea"/>
              </a:rPr>
              <a:t>      ON (</a:t>
            </a:r>
            <a:r>
              <a:rPr lang="en-US" sz="1600" b="1" kern="1200" dirty="0" err="1">
                <a:solidFill>
                  <a:srgbClr val="C00000"/>
                </a:solidFill>
                <a:latin typeface="Calibri"/>
                <a:ea typeface="+mn-ea"/>
              </a:rPr>
              <a:t>e.manager_id</a:t>
            </a:r>
            <a:r>
              <a:rPr lang="en-US" sz="1600" b="1" kern="1200" dirty="0">
                <a:solidFill>
                  <a:srgbClr val="C00000"/>
                </a:solidFill>
                <a:latin typeface="Calibri"/>
                <a:ea typeface="+mn-ea"/>
              </a:rPr>
              <a:t> = m.employee_id)</a:t>
            </a:r>
          </a:p>
          <a:p>
            <a:pPr lvl="0" eaLnBrk="1" fontAlgn="base" hangingPunct="1">
              <a:spcBef>
                <a:spcPct val="0"/>
              </a:spcBef>
              <a:spcAft>
                <a:spcPct val="0"/>
              </a:spcAft>
              <a:buClrTx/>
            </a:pPr>
            <a:r>
              <a:rPr lang="en-US" sz="1600" b="1" kern="1200" dirty="0">
                <a:latin typeface="Calibri"/>
                <a:ea typeface="+mn-ea"/>
              </a:rPr>
              <a:t>ORDER BY </a:t>
            </a:r>
            <a:r>
              <a:rPr lang="en-US" sz="1600" b="1" kern="1200" dirty="0" err="1">
                <a:latin typeface="Calibri"/>
                <a:ea typeface="+mn-ea"/>
              </a:rPr>
              <a:t>e.employee_id</a:t>
            </a:r>
            <a:r>
              <a:rPr lang="en-US" sz="1600" b="1" kern="1200" dirty="0">
                <a:latin typeface="Calibri"/>
                <a:ea typeface="+mn-ea"/>
              </a:rPr>
              <a:t>; </a:t>
            </a:r>
            <a:endParaRPr kumimoji="0" lang="en-US" sz="1600" b="1" i="0" u="none" strike="noStrike" kern="1200" cap="none" spc="0" normalizeH="0" baseline="0" noProof="0" dirty="0">
              <a:ln>
                <a:noFill/>
              </a:ln>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38" name="Line 17">
            <a:extLst>
              <a:ext uri="{FF2B5EF4-FFF2-40B4-BE49-F238E27FC236}">
                <a16:creationId xmlns:a16="http://schemas.microsoft.com/office/drawing/2014/main" xmlns="" id="{608867AA-75E1-45A8-814E-328398D715AA}"/>
              </a:ext>
            </a:extLst>
          </p:cNvPr>
          <p:cNvSpPr>
            <a:spLocks noChangeShapeType="1"/>
          </p:cNvSpPr>
          <p:nvPr/>
        </p:nvSpPr>
        <p:spPr bwMode="auto">
          <a:xfrm flipH="1">
            <a:off x="3323162" y="1908633"/>
            <a:ext cx="2196000" cy="35"/>
          </a:xfrm>
          <a:prstGeom prst="line">
            <a:avLst/>
          </a:prstGeom>
          <a:noFill/>
          <a:ln w="85725">
            <a:solidFill>
              <a:srgbClr val="0000FF"/>
            </a:solidFill>
            <a:round/>
            <a:headEnd type="triangle"/>
            <a:tailEnd type="non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pPr>
            <a:endParaRPr lang="es-CL" sz="1800" kern="1200">
              <a:solidFill>
                <a:prstClr val="black"/>
              </a:solidFill>
              <a:latin typeface="Arial" panose="020B0604020202020204" pitchFamily="34" charset="0"/>
              <a:ea typeface="+mn-ea"/>
              <a:cs typeface="Arial" panose="020B0604020202020204" pitchFamily="34" charset="0"/>
            </a:endParaRPr>
          </a:p>
        </p:txBody>
      </p:sp>
      <p:pic>
        <p:nvPicPr>
          <p:cNvPr id="8" name="Imagen 7" descr="Captura de pantalla de un celular&#10;&#10;Descripción generada automáticamente">
            <a:extLst>
              <a:ext uri="{FF2B5EF4-FFF2-40B4-BE49-F238E27FC236}">
                <a16:creationId xmlns:a16="http://schemas.microsoft.com/office/drawing/2014/main" xmlns="" id="{D1C5F84C-C4DE-4353-93C5-4CCBCCCE3C0F}"/>
              </a:ext>
            </a:extLst>
          </p:cNvPr>
          <p:cNvPicPr>
            <a:picLocks noChangeAspect="1"/>
          </p:cNvPicPr>
          <p:nvPr/>
        </p:nvPicPr>
        <p:blipFill>
          <a:blip r:embed="rId3"/>
          <a:stretch>
            <a:fillRect/>
          </a:stretch>
        </p:blipFill>
        <p:spPr>
          <a:xfrm>
            <a:off x="5556999" y="1503200"/>
            <a:ext cx="2990622" cy="751928"/>
          </a:xfrm>
          <a:prstGeom prst="rect">
            <a:avLst/>
          </a:prstGeom>
        </p:spPr>
      </p:pic>
      <p:pic>
        <p:nvPicPr>
          <p:cNvPr id="44" name="Imagen 43">
            <a:extLst>
              <a:ext uri="{FF2B5EF4-FFF2-40B4-BE49-F238E27FC236}">
                <a16:creationId xmlns:a16="http://schemas.microsoft.com/office/drawing/2014/main" xmlns="" id="{777FCDC0-7F55-448B-828A-DD695999ACA3}"/>
              </a:ext>
            </a:extLst>
          </p:cNvPr>
          <p:cNvPicPr>
            <a:picLocks noChangeAspect="1"/>
          </p:cNvPicPr>
          <p:nvPr/>
        </p:nvPicPr>
        <p:blipFill>
          <a:blip r:embed="rId4"/>
          <a:stretch>
            <a:fillRect/>
          </a:stretch>
        </p:blipFill>
        <p:spPr>
          <a:xfrm>
            <a:off x="946141" y="4236734"/>
            <a:ext cx="6950042" cy="2536156"/>
          </a:xfrm>
          <a:prstGeom prst="rect">
            <a:avLst/>
          </a:prstGeom>
        </p:spPr>
      </p:pic>
    </p:spTree>
    <p:extLst>
      <p:ext uri="{BB962C8B-B14F-4D97-AF65-F5344CB8AC3E}">
        <p14:creationId xmlns:p14="http://schemas.microsoft.com/office/powerpoint/2010/main" val="384426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75885" y="2344564"/>
            <a:ext cx="8023225" cy="2275770"/>
          </a:xfrm>
        </p:spPr>
        <p:txBody>
          <a:bodyPr/>
          <a:lstStyle/>
          <a:p>
            <a:pPr marL="285750" indent="-285750" algn="just" defTabSz="457200">
              <a:buFont typeface="Arial" panose="020B0604020202020204" pitchFamily="34" charset="0"/>
              <a:buChar char="•"/>
            </a:pPr>
            <a:r>
              <a:rPr lang="es-CL" sz="2200" dirty="0">
                <a:ea typeface="ＭＳ Ｐゴシック" pitchFamily="34" charset="-128"/>
              </a:rPr>
              <a:t>Explicar qué son las Subconsultas y los problemas que pueden resolver.</a:t>
            </a:r>
          </a:p>
          <a:p>
            <a:pPr marL="285750" indent="-285750" algn="just" defTabSz="457200">
              <a:buFont typeface="Arial" panose="020B0604020202020204" pitchFamily="34" charset="0"/>
              <a:buChar char="•"/>
            </a:pPr>
            <a:r>
              <a:rPr lang="es-CL" sz="2200" dirty="0">
                <a:ea typeface="ＭＳ Ｐゴシック" pitchFamily="34" charset="-128"/>
              </a:rPr>
              <a:t>Describir los tipos de Subconsultas.</a:t>
            </a:r>
          </a:p>
          <a:p>
            <a:pPr marL="285750" indent="-285750" algn="just" defTabSz="457200">
              <a:buFont typeface="Arial" panose="020B0604020202020204" pitchFamily="34" charset="0"/>
              <a:buChar char="•"/>
            </a:pPr>
            <a:r>
              <a:rPr lang="es-CL" sz="2200" dirty="0">
                <a:ea typeface="ＭＳ Ｐゴシック" pitchFamily="34" charset="-128"/>
              </a:rPr>
              <a:t>Cómo usar Subconsultas que retornan una fila.</a:t>
            </a:r>
          </a:p>
          <a:p>
            <a:pPr marL="285750" indent="-285750" algn="just" defTabSz="457200">
              <a:buFont typeface="Arial" panose="020B0604020202020204" pitchFamily="34" charset="0"/>
              <a:buChar char="•"/>
            </a:pPr>
            <a:r>
              <a:rPr lang="es-CL" sz="2200" dirty="0">
                <a:ea typeface="ＭＳ Ｐゴシック" pitchFamily="34" charset="-128"/>
              </a:rPr>
              <a:t>Cómo usar Subconsultas que retornan múltiples filas.</a:t>
            </a:r>
          </a:p>
          <a:p>
            <a:pPr marL="285750" indent="-285750" algn="just" defTabSz="457200">
              <a:buFont typeface="Arial" panose="020B0604020202020204" pitchFamily="34" charset="0"/>
              <a:buChar char="•"/>
            </a:pPr>
            <a:r>
              <a:rPr lang="es-CL" sz="2200" dirty="0">
                <a:ea typeface="ＭＳ Ｐゴシック" pitchFamily="34" charset="-128"/>
              </a:rPr>
              <a:t>Como usar Subconsultas en las cláusulas SELECT, HAVING y FROM.</a:t>
            </a:r>
          </a:p>
          <a:p>
            <a:pPr marL="285750" indent="-285750" algn="just" defTabSz="457200">
              <a:buFont typeface="Arial" panose="020B0604020202020204" pitchFamily="34" charset="0"/>
              <a:buChar char="•"/>
            </a:pPr>
            <a:r>
              <a:rPr lang="es-CL" sz="2200" dirty="0">
                <a:ea typeface="ＭＳ Ｐゴシック" pitchFamily="34" charset="-128"/>
              </a:rPr>
              <a:t>Cómo usar una Subconsulta para crear una tabla.</a:t>
            </a:r>
          </a:p>
          <a:p>
            <a:pPr algn="l"/>
            <a:endParaRPr lang="es-CL" sz="2200" dirty="0"/>
          </a:p>
        </p:txBody>
      </p:sp>
    </p:spTree>
    <p:extLst>
      <p:ext uri="{BB962C8B-B14F-4D97-AF65-F5344CB8AC3E}">
        <p14:creationId xmlns:p14="http://schemas.microsoft.com/office/powerpoint/2010/main" val="13291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Creando JOINS con más de dos Tablas</a:t>
            </a:r>
          </a:p>
        </p:txBody>
      </p:sp>
      <p:sp>
        <p:nvSpPr>
          <p:cNvPr id="6" name="Marcador de contenido 1">
            <a:extLst>
              <a:ext uri="{FF2B5EF4-FFF2-40B4-BE49-F238E27FC236}">
                <a16:creationId xmlns:a16="http://schemas.microsoft.com/office/drawing/2014/main" xmlns="" id="{19A2C621-9E36-4A4A-BB6A-876E12A744AF}"/>
              </a:ext>
            </a:extLst>
          </p:cNvPr>
          <p:cNvSpPr txBox="1">
            <a:spLocks/>
          </p:cNvSpPr>
          <p:nvPr/>
        </p:nvSpPr>
        <p:spPr>
          <a:xfrm>
            <a:off x="6628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panose="020F0502020204030204" pitchFamily="34" charset="0"/>
                <a:ea typeface="Arial Unicode MS" pitchFamily="34" charset="-128"/>
                <a:cs typeface="Calibri" panose="020F0502020204030204" pitchFamily="34" charset="0"/>
              </a:rPr>
              <a:t>Ejemplo</a:t>
            </a:r>
            <a:r>
              <a:rPr kumimoji="0" lang="es-CL"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Calibri" panose="020F0502020204030204" pitchFamily="34" charset="0"/>
              <a:ea typeface="Arial Unicode MS" pitchFamily="34" charset="-128"/>
              <a:cs typeface="Calibri" panose="020F0502020204030204" pitchFamily="34" charset="0"/>
            </a:endParaRPr>
          </a:p>
        </p:txBody>
      </p:sp>
      <p:sp>
        <p:nvSpPr>
          <p:cNvPr id="10" name="Text Box 5">
            <a:extLst>
              <a:ext uri="{FF2B5EF4-FFF2-40B4-BE49-F238E27FC236}">
                <a16:creationId xmlns:a16="http://schemas.microsoft.com/office/drawing/2014/main" xmlns="" id="{98A4EBBF-A157-4E4A-A657-1E0994B1F3D0}"/>
              </a:ext>
            </a:extLst>
          </p:cNvPr>
          <p:cNvSpPr txBox="1">
            <a:spLocks noChangeArrowheads="1"/>
          </p:cNvSpPr>
          <p:nvPr/>
        </p:nvSpPr>
        <p:spPr bwMode="auto">
          <a:xfrm>
            <a:off x="951567" y="1628800"/>
            <a:ext cx="6534111"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CREATE TABLE </a:t>
            </a:r>
            <a:r>
              <a:rPr kumimoji="0" lang="en-US" sz="1600" b="1"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DEPT30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r>
              <a:rPr kumimoji="0" lang="en-US" sz="1600" b="1"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cod_empleado</a:t>
            </a: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NOT NULL CONSTRAINTS PK_DEPT30 PRIMARY KEY,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US" sz="1600" b="1"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salario_anual</a:t>
            </a: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NOT NULL,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US" sz="1600" b="1"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fecha_contrato</a:t>
            </a:r>
            <a:r>
              <a:rPr kumimoji="0" lang="en-US"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NOT NULL)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AS  SELECT </a:t>
            </a:r>
            <a:r>
              <a:rPr kumimoji="0" lang="en-US" sz="1600" b="1" i="0" u="none" strike="noStrike" kern="1200" cap="none" spc="0" normalizeH="0" baseline="0" noProof="0" dirty="0" err="1">
                <a:ln>
                  <a:noFill/>
                </a:ln>
                <a:solidFill>
                  <a:srgbClr val="C00000"/>
                </a:solidFill>
                <a:effectLst/>
                <a:uLnTx/>
                <a:uFillTx/>
                <a:latin typeface="Calibri" panose="020F0502020204030204" pitchFamily="34" charset="0"/>
                <a:ea typeface="+mn-ea"/>
                <a:cs typeface="Calibri" panose="020F0502020204030204" pitchFamily="34" charset="0"/>
              </a:rPr>
              <a:t>employee_id</a:t>
            </a: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salary*12, </a:t>
            </a:r>
            <a:r>
              <a:rPr kumimoji="0" lang="en-US" sz="1600" b="1" i="0" u="none" strike="noStrike" kern="1200" cap="none" spc="0" normalizeH="0" baseline="0" noProof="0" dirty="0" err="1">
                <a:ln>
                  <a:noFill/>
                </a:ln>
                <a:solidFill>
                  <a:srgbClr val="C00000"/>
                </a:solidFill>
                <a:effectLst/>
                <a:uLnTx/>
                <a:uFillTx/>
                <a:latin typeface="Calibri" panose="020F0502020204030204" pitchFamily="34" charset="0"/>
                <a:ea typeface="+mn-ea"/>
                <a:cs typeface="Calibri" panose="020F0502020204030204" pitchFamily="34" charset="0"/>
              </a:rPr>
              <a:t>hire_date</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WHERE </a:t>
            </a:r>
            <a:r>
              <a:rPr kumimoji="0" lang="en-US" sz="1600" b="1" i="0" u="none" strike="noStrike" kern="1200" cap="none" spc="0" normalizeH="0" baseline="0" noProof="0" dirty="0" err="1">
                <a:ln>
                  <a:noFill/>
                </a:ln>
                <a:solidFill>
                  <a:srgbClr val="C00000"/>
                </a:solidFill>
                <a:effectLst/>
                <a:uLnTx/>
                <a:uFillTx/>
                <a:latin typeface="Calibri" panose="020F0502020204030204" pitchFamily="34" charset="0"/>
                <a:ea typeface="+mn-ea"/>
                <a:cs typeface="Calibri" panose="020F0502020204030204" pitchFamily="34" charset="0"/>
              </a:rPr>
              <a:t>department_id</a:t>
            </a: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 30</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2" name="Imagen 1">
            <a:extLst>
              <a:ext uri="{FF2B5EF4-FFF2-40B4-BE49-F238E27FC236}">
                <a16:creationId xmlns:a16="http://schemas.microsoft.com/office/drawing/2014/main" xmlns="" id="{51F3C339-352F-4E31-BB14-C9C9FACE2371}"/>
              </a:ext>
            </a:extLst>
          </p:cNvPr>
          <p:cNvPicPr>
            <a:picLocks noChangeAspect="1"/>
          </p:cNvPicPr>
          <p:nvPr/>
        </p:nvPicPr>
        <p:blipFill>
          <a:blip r:embed="rId3"/>
          <a:stretch>
            <a:fillRect/>
          </a:stretch>
        </p:blipFill>
        <p:spPr>
          <a:xfrm>
            <a:off x="800789" y="3845883"/>
            <a:ext cx="6937849" cy="1914310"/>
          </a:xfrm>
          <a:prstGeom prst="rect">
            <a:avLst/>
          </a:prstGeom>
        </p:spPr>
      </p:pic>
    </p:spTree>
    <p:extLst>
      <p:ext uri="{BB962C8B-B14F-4D97-AF65-F5344CB8AC3E}">
        <p14:creationId xmlns:p14="http://schemas.microsoft.com/office/powerpoint/2010/main" val="225249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31</a:t>
            </a:fld>
            <a:endParaRPr lang="en-US"/>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b="1" dirty="0"/>
              <a:t>Resumen de la Clase</a:t>
            </a:r>
          </a:p>
        </p:txBody>
      </p:sp>
      <p:sp>
        <p:nvSpPr>
          <p:cNvPr id="9" name="Marcador de texto 8">
            <a:extLst>
              <a:ext uri="{FF2B5EF4-FFF2-40B4-BE49-F238E27FC236}">
                <a16:creationId xmlns:a16="http://schemas.microsoft.com/office/drawing/2014/main" xmlns="" id="{C0A58EEC-AE91-4A1D-A092-4DC34F040D5C}"/>
              </a:ext>
            </a:extLst>
          </p:cNvPr>
          <p:cNvSpPr>
            <a:spLocks noGrp="1"/>
          </p:cNvSpPr>
          <p:nvPr>
            <p:ph type="body" sz="quarter" idx="11"/>
          </p:nvPr>
        </p:nvSpPr>
        <p:spPr>
          <a:xfrm>
            <a:off x="560387" y="2000440"/>
            <a:ext cx="8023225" cy="2275770"/>
          </a:xfrm>
        </p:spPr>
        <p:txBody>
          <a:bodyPr/>
          <a:lstStyle/>
          <a:p>
            <a:pPr marL="285750" indent="-285750" algn="just" defTabSz="457200">
              <a:buFont typeface="Arial" panose="020B0604020202020204" pitchFamily="34" charset="0"/>
              <a:buChar char="•"/>
            </a:pPr>
            <a:r>
              <a:rPr lang="es-CL" sz="2200" dirty="0">
                <a:ea typeface="ＭＳ Ｐゴシック" pitchFamily="34" charset="-128"/>
              </a:rPr>
              <a:t>Se explico qué son las Subconsultas y los tipos de problemas que pueden resolver.</a:t>
            </a:r>
          </a:p>
          <a:p>
            <a:pPr marL="285750" indent="-285750" algn="just" defTabSz="457200">
              <a:buFont typeface="Arial" panose="020B0604020202020204" pitchFamily="34" charset="0"/>
              <a:buChar char="•"/>
            </a:pPr>
            <a:r>
              <a:rPr lang="es-CL" sz="2200" dirty="0">
                <a:ea typeface="ＭＳ Ｐゴシック" pitchFamily="34" charset="-128"/>
              </a:rPr>
              <a:t>Se describieron los tipos de Subconsultas.</a:t>
            </a:r>
          </a:p>
          <a:p>
            <a:pPr marL="285750" indent="-285750" algn="just" defTabSz="457200">
              <a:buFont typeface="Arial" panose="020B0604020202020204" pitchFamily="34" charset="0"/>
              <a:buChar char="•"/>
            </a:pPr>
            <a:r>
              <a:rPr lang="es-CL" sz="2200" dirty="0">
                <a:ea typeface="ＭＳ Ｐゴシック" pitchFamily="34" charset="-128"/>
              </a:rPr>
              <a:t>Se explicó cómo usar </a:t>
            </a:r>
            <a:r>
              <a:rPr lang="es-CL" sz="2200" dirty="0"/>
              <a:t>Subconsultas que retornan una fila.</a:t>
            </a:r>
          </a:p>
          <a:p>
            <a:pPr marL="285750" indent="-285750" algn="just" defTabSz="457200">
              <a:buFont typeface="Arial" panose="020B0604020202020204" pitchFamily="34" charset="0"/>
              <a:buChar char="•"/>
            </a:pPr>
            <a:r>
              <a:rPr lang="es-CL" sz="2200" dirty="0"/>
              <a:t>Se explicó cómo usar Subconsultas que retornan múltiples filas.</a:t>
            </a:r>
          </a:p>
          <a:p>
            <a:pPr marL="285750" indent="-285750" algn="just" defTabSz="457200">
              <a:buFont typeface="Arial" panose="020B0604020202020204" pitchFamily="34" charset="0"/>
              <a:buChar char="•"/>
            </a:pPr>
            <a:r>
              <a:rPr lang="es-CL" sz="2200" dirty="0"/>
              <a:t>Se explicó cómo usar Subconsultas en las cláusulas SELECT, HAVING y FROM.</a:t>
            </a:r>
          </a:p>
          <a:p>
            <a:pPr marL="285750" indent="-285750" algn="just">
              <a:buFont typeface="Arial" panose="020B0604020202020204" pitchFamily="34" charset="0"/>
              <a:buChar char="•"/>
            </a:pPr>
            <a:r>
              <a:rPr lang="es-CL" sz="2200" dirty="0"/>
              <a:t>Se explicó cómo usar una Subconsulta para crear una tabla.</a:t>
            </a:r>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21508" y="3289884"/>
            <a:ext cx="5995800" cy="1450067"/>
          </a:xfrm>
          <a:prstGeom prst="rect">
            <a:avLst/>
          </a:prstGeom>
        </p:spPr>
        <p:txBody>
          <a:bodyPr spcFirstLastPara="1" wrap="square" lIns="91425" tIns="45700" rIns="91425" bIns="45700" anchor="ctr" anchorCtr="0">
            <a:noAutofit/>
          </a:bodyPr>
          <a:lstStyle/>
          <a:p>
            <a:pPr lvl="0" defTabSz="457200">
              <a:defRPr/>
            </a:pPr>
            <a:r>
              <a:rPr lang="es-CL" sz="4800" b="1" dirty="0">
                <a:solidFill>
                  <a:prstClr val="white"/>
                </a:solidFill>
                <a:latin typeface="Calibri"/>
              </a:rPr>
              <a:t>Conceptos de Subconsultas</a:t>
            </a:r>
          </a:p>
        </p:txBody>
      </p:sp>
      <p:sp>
        <p:nvSpPr>
          <p:cNvPr id="3" name="CuadroTexto 1">
            <a:extLst>
              <a:ext uri="{FF2B5EF4-FFF2-40B4-BE49-F238E27FC236}">
                <a16:creationId xmlns:a16="http://schemas.microsoft.com/office/drawing/2014/main" xmlns="" id="{5F87C88B-5D75-4811-AAB6-575F8E89E943}"/>
              </a:ext>
            </a:extLst>
          </p:cNvPr>
          <p:cNvSpPr txBox="1"/>
          <p:nvPr/>
        </p:nvSpPr>
        <p:spPr>
          <a:xfrm>
            <a:off x="1208058" y="6274836"/>
            <a:ext cx="914400" cy="914400"/>
          </a:xfrm>
          <a:prstGeom prst="rect">
            <a:avLst/>
          </a:prstGeom>
          <a:noFill/>
          <a:ln>
            <a:noFill/>
          </a:ln>
        </p:spPr>
        <p:txBody>
          <a:bodyPr spcFirstLastPara="1" wrap="none" lIns="91425" tIns="45700" rIns="91425" bIns="457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1"/>
                </a:solidFill>
              </a:rPr>
              <a:t>*</a:t>
            </a:r>
            <a:r>
              <a:rPr lang="es-MX" sz="1200" b="1" dirty="0">
                <a:solidFill>
                  <a:schemeClr val="bg1"/>
                </a:solidFill>
              </a:rPr>
              <a:t>Las sentencias de los ejemplos usan las tablas del esquema HR de la Base de Datos Oracle </a:t>
            </a:r>
            <a:endParaRPr lang="es-CL" sz="12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Resolver un Problema</a:t>
            </a:r>
            <a:endParaRPr lang="es-CL" sz="2800" b="1" kern="1200" dirty="0">
              <a:solidFill>
                <a:prstClr val="white"/>
              </a:solidFill>
              <a:latin typeface="Calibri"/>
              <a:cs typeface="Arial" panose="020B0604020202020204" pitchFamily="34" charset="0"/>
            </a:endParaRPr>
          </a:p>
        </p:txBody>
      </p:sp>
      <p:pic>
        <p:nvPicPr>
          <p:cNvPr id="2" name="Imagen 1">
            <a:extLst>
              <a:ext uri="{FF2B5EF4-FFF2-40B4-BE49-F238E27FC236}">
                <a16:creationId xmlns:a16="http://schemas.microsoft.com/office/drawing/2014/main" xmlns="" id="{172A6F1D-6B09-45EF-B59C-8D6454329F4C}"/>
              </a:ext>
            </a:extLst>
          </p:cNvPr>
          <p:cNvPicPr>
            <a:picLocks noChangeAspect="1"/>
          </p:cNvPicPr>
          <p:nvPr/>
        </p:nvPicPr>
        <p:blipFill>
          <a:blip r:embed="rId3"/>
          <a:stretch>
            <a:fillRect/>
          </a:stretch>
        </p:blipFill>
        <p:spPr>
          <a:xfrm>
            <a:off x="109341" y="1348073"/>
            <a:ext cx="8925318" cy="4572396"/>
          </a:xfrm>
          <a:prstGeom prst="rect">
            <a:avLst/>
          </a:prstGeom>
        </p:spPr>
      </p:pic>
    </p:spTree>
    <p:extLst>
      <p:ext uri="{BB962C8B-B14F-4D97-AF65-F5344CB8AC3E}">
        <p14:creationId xmlns:p14="http://schemas.microsoft.com/office/powerpoint/2010/main" val="163460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F2FFEC5F-78CA-4FED-9100-995E137DB8C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Resolver un Problema</a:t>
            </a:r>
            <a:endParaRPr lang="es-CL" sz="2800" b="1" kern="1200" dirty="0">
              <a:solidFill>
                <a:prstClr val="white"/>
              </a:solidFill>
              <a:latin typeface="Calibri"/>
              <a:cs typeface="Arial" panose="020B0604020202020204" pitchFamily="34" charset="0"/>
            </a:endParaRPr>
          </a:p>
        </p:txBody>
      </p:sp>
      <p:sp>
        <p:nvSpPr>
          <p:cNvPr id="16" name="Rectangle 3">
            <a:extLst>
              <a:ext uri="{FF2B5EF4-FFF2-40B4-BE49-F238E27FC236}">
                <a16:creationId xmlns:a16="http://schemas.microsoft.com/office/drawing/2014/main" xmlns="" id="{EF09659A-DA4B-4031-86F7-5117FD859A09}"/>
              </a:ext>
            </a:extLst>
          </p:cNvPr>
          <p:cNvSpPr txBox="1">
            <a:spLocks noChangeArrowheads="1"/>
          </p:cNvSpPr>
          <p:nvPr/>
        </p:nvSpPr>
        <p:spPr bwMode="auto">
          <a:xfrm>
            <a:off x="418185" y="1412776"/>
            <a:ext cx="7993062" cy="407987"/>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p:txBody>
      </p:sp>
      <p:sp>
        <p:nvSpPr>
          <p:cNvPr id="17" name="Text Box 5">
            <a:extLst>
              <a:ext uri="{FF2B5EF4-FFF2-40B4-BE49-F238E27FC236}">
                <a16:creationId xmlns:a16="http://schemas.microsoft.com/office/drawing/2014/main" xmlns="" id="{384E2A5E-D2F0-4D1E-8C80-50036465162D}"/>
              </a:ext>
            </a:extLst>
          </p:cNvPr>
          <p:cNvSpPr txBox="1">
            <a:spLocks noChangeArrowheads="1"/>
          </p:cNvSpPr>
          <p:nvPr/>
        </p:nvSpPr>
        <p:spPr bwMode="auto">
          <a:xfrm>
            <a:off x="994621" y="1700262"/>
            <a:ext cx="6624736" cy="1323439"/>
          </a:xfrm>
          <a:prstGeom prst="rect">
            <a:avLst/>
          </a:prstGeom>
          <a:solidFill>
            <a:srgbClr val="FFC000"/>
          </a:solidFill>
          <a:ln w="19050">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lista_del_select</a:t>
            </a:r>
            <a:endParaRPr kumimoji="0" lang="en-US" sz="1600" b="1" i="1" u="none" strike="noStrike" kern="1200" cap="none" spc="0" normalizeH="0" baseline="0" noProof="0" dirty="0">
              <a:ln>
                <a:noFill/>
              </a:ln>
              <a:solidFill>
                <a:srgbClr val="C0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FROM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tabla</a:t>
            </a:r>
            <a:endParaRPr kumimoji="0" lang="en-US" sz="1600" b="1" i="1" u="none" strike="noStrike" kern="1200" cap="none" spc="0" normalizeH="0" baseline="0" noProof="0" dirty="0">
              <a:ln>
                <a:noFill/>
              </a:ln>
              <a:solidFill>
                <a:srgbClr val="C00000"/>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WHERE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expresión</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operador_comparación</a:t>
            </a:r>
            <a:r>
              <a:rPr kumimoji="0" lang="en-US" sz="1600" b="1" i="1"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a:t>
            </a:r>
            <a:r>
              <a:rPr kumimoji="0" lang="en-US" sz="1600" b="1" i="1" u="none" strike="noStrike" kern="1200" cap="none" spc="0" normalizeH="0" baseline="0" noProof="0" dirty="0" err="1">
                <a:ln>
                  <a:noFill/>
                </a:ln>
                <a:solidFill>
                  <a:srgbClr val="0000FF"/>
                </a:solidFill>
                <a:effectLst/>
                <a:uLnTx/>
                <a:uFillTx/>
                <a:latin typeface="Calibri"/>
                <a:ea typeface="+mn-ea"/>
                <a:cs typeface="Arial" charset="0"/>
              </a:rPr>
              <a:t>lista_del_select</a:t>
            </a:r>
            <a:endParaRPr kumimoji="0" lang="en-US" sz="1600" b="1" i="1" u="none" strike="noStrike" kern="1200" cap="none" spc="0" normalizeH="0" baseline="0" noProof="0" dirty="0">
              <a:ln>
                <a:noFill/>
              </a:ln>
              <a:solidFill>
                <a:srgbClr val="0000FF"/>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a:t>
            </a:r>
            <a:r>
              <a:rPr kumimoji="0" lang="en-US" sz="1600" b="1" i="1" u="none" strike="noStrike" kern="1200" cap="none" spc="0" normalizeH="0" baseline="0" noProof="0" dirty="0" err="1">
                <a:ln>
                  <a:noFill/>
                </a:ln>
                <a:solidFill>
                  <a:srgbClr val="0000FF"/>
                </a:solidFill>
                <a:effectLst/>
                <a:uLnTx/>
                <a:uFillTx/>
                <a:latin typeface="Calibri"/>
                <a:ea typeface="+mn-ea"/>
                <a:cs typeface="Arial" charset="0"/>
              </a:rPr>
              <a:t>tabla</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 name="Text Box 5">
            <a:extLst>
              <a:ext uri="{FF2B5EF4-FFF2-40B4-BE49-F238E27FC236}">
                <a16:creationId xmlns:a16="http://schemas.microsoft.com/office/drawing/2014/main" xmlns="" id="{A0567191-623D-4556-8DF6-C36C73B7F690}"/>
              </a:ext>
            </a:extLst>
          </p:cNvPr>
          <p:cNvSpPr txBox="1">
            <a:spLocks noChangeArrowheads="1"/>
          </p:cNvSpPr>
          <p:nvPr/>
        </p:nvSpPr>
        <p:spPr bwMode="auto">
          <a:xfrm>
            <a:off x="1024097" y="3860502"/>
            <a:ext cx="5724000" cy="1815882"/>
          </a:xfrm>
          <a:prstGeom prst="rect">
            <a:avLst/>
          </a:prstGeom>
          <a:solidFill>
            <a:srgbClr val="FFC000"/>
          </a:solidFill>
          <a:ln w="19050">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SELECT  </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last_name</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WHERE salary  &gt;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(SELECT  salary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FROM  employees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WHERE  </a:t>
            </a:r>
            <a:r>
              <a:rPr kumimoji="0" lang="en-US" sz="1600" b="1" i="0" u="none" strike="noStrike" kern="1200" cap="none" spc="0" normalizeH="0" baseline="0" noProof="0" dirty="0" err="1">
                <a:ln>
                  <a:noFill/>
                </a:ln>
                <a:solidFill>
                  <a:srgbClr val="0000FF"/>
                </a:solidFill>
                <a:effectLst/>
                <a:uLnTx/>
                <a:uFillTx/>
                <a:latin typeface="Calibri"/>
                <a:ea typeface="+mn-ea"/>
                <a:cs typeface="Arial" charset="0"/>
              </a:rPr>
              <a:t>last_name</a:t>
            </a:r>
            <a:r>
              <a:rPr kumimoji="0" lang="en-US" sz="1600" b="1" i="0" u="none" strike="noStrike" kern="1200" cap="none" spc="0" normalizeH="0" baseline="0" noProof="0" dirty="0">
                <a:ln>
                  <a:noFill/>
                </a:ln>
                <a:solidFill>
                  <a:srgbClr val="0000FF"/>
                </a:solidFill>
                <a:effectLst/>
                <a:uLnTx/>
                <a:uFillTx/>
                <a:latin typeface="Calibri"/>
                <a:ea typeface="+mn-ea"/>
                <a:cs typeface="Arial" charset="0"/>
              </a:rPr>
              <a:t> = 'Abel')</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Black" pitchFamily="34" charset="0"/>
              <a:ea typeface="+mn-ea"/>
              <a:cs typeface="Arial" charset="0"/>
            </a:endParaRPr>
          </a:p>
        </p:txBody>
      </p:sp>
      <p:sp>
        <p:nvSpPr>
          <p:cNvPr id="19" name="Line 14">
            <a:extLst>
              <a:ext uri="{FF2B5EF4-FFF2-40B4-BE49-F238E27FC236}">
                <a16:creationId xmlns:a16="http://schemas.microsoft.com/office/drawing/2014/main" xmlns="" id="{2E7A5367-9F1B-4107-8705-061C9256F058}"/>
              </a:ext>
            </a:extLst>
          </p:cNvPr>
          <p:cNvSpPr>
            <a:spLocks noChangeShapeType="1"/>
          </p:cNvSpPr>
          <p:nvPr/>
        </p:nvSpPr>
        <p:spPr bwMode="auto">
          <a:xfrm flipH="1">
            <a:off x="3450168" y="4615943"/>
            <a:ext cx="1404000" cy="0"/>
          </a:xfrm>
          <a:prstGeom prst="line">
            <a:avLst/>
          </a:prstGeom>
          <a:noFill/>
          <a:ln w="76200">
            <a:solidFill>
              <a:sysClr val="windowText" lastClr="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0" name="Line 13">
            <a:extLst>
              <a:ext uri="{FF2B5EF4-FFF2-40B4-BE49-F238E27FC236}">
                <a16:creationId xmlns:a16="http://schemas.microsoft.com/office/drawing/2014/main" xmlns="" id="{D03FFDE3-3C41-43F4-9AE2-0A3BF730BF1A}"/>
              </a:ext>
            </a:extLst>
          </p:cNvPr>
          <p:cNvSpPr>
            <a:spLocks noChangeShapeType="1"/>
          </p:cNvSpPr>
          <p:nvPr/>
        </p:nvSpPr>
        <p:spPr bwMode="auto">
          <a:xfrm flipV="1">
            <a:off x="4821997" y="4598481"/>
            <a:ext cx="0" cy="576000"/>
          </a:xfrm>
          <a:prstGeom prst="line">
            <a:avLst/>
          </a:prstGeom>
          <a:noFill/>
          <a:ln w="76200">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21" name="Imagen 20">
            <a:extLst>
              <a:ext uri="{FF2B5EF4-FFF2-40B4-BE49-F238E27FC236}">
                <a16:creationId xmlns:a16="http://schemas.microsoft.com/office/drawing/2014/main" xmlns="" id="{192601DD-8DB1-479B-828D-86217774E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231" y="3866182"/>
            <a:ext cx="1987241" cy="2397650"/>
          </a:xfrm>
          <a:prstGeom prst="rect">
            <a:avLst/>
          </a:prstGeom>
        </p:spPr>
      </p:pic>
      <p:pic>
        <p:nvPicPr>
          <p:cNvPr id="22" name="Imagen 21">
            <a:extLst>
              <a:ext uri="{FF2B5EF4-FFF2-40B4-BE49-F238E27FC236}">
                <a16:creationId xmlns:a16="http://schemas.microsoft.com/office/drawing/2014/main" xmlns="" id="{4BF9AA2B-8446-4508-AE76-FEF691867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576" y="4380277"/>
            <a:ext cx="561905" cy="400000"/>
          </a:xfrm>
          <a:prstGeom prst="rect">
            <a:avLst/>
          </a:prstGeom>
        </p:spPr>
      </p:pic>
    </p:spTree>
    <p:extLst>
      <p:ext uri="{BB962C8B-B14F-4D97-AF65-F5344CB8AC3E}">
        <p14:creationId xmlns:p14="http://schemas.microsoft.com/office/powerpoint/2010/main" val="398351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xmlns="" id="{ABFA0FA7-7FA4-4D1B-8587-C4DFD990412B}"/>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Usando Subconsulta para Resolver un Problema</a:t>
            </a:r>
            <a:endParaRPr lang="es-CL" sz="2800" b="1" kern="1200" dirty="0">
              <a:solidFill>
                <a:prstClr val="white"/>
              </a:solidFill>
              <a:latin typeface="Calibri"/>
              <a:cs typeface="Arial" panose="020B0604020202020204" pitchFamily="34" charset="0"/>
            </a:endParaRPr>
          </a:p>
        </p:txBody>
      </p:sp>
      <p:pic>
        <p:nvPicPr>
          <p:cNvPr id="5" name="Imagen 4">
            <a:extLst>
              <a:ext uri="{FF2B5EF4-FFF2-40B4-BE49-F238E27FC236}">
                <a16:creationId xmlns:a16="http://schemas.microsoft.com/office/drawing/2014/main" xmlns="" id="{F058D470-AE1F-49E1-BFB0-08A4EF449096}"/>
              </a:ext>
            </a:extLst>
          </p:cNvPr>
          <p:cNvPicPr>
            <a:picLocks noChangeAspect="1"/>
          </p:cNvPicPr>
          <p:nvPr/>
        </p:nvPicPr>
        <p:blipFill>
          <a:blip r:embed="rId3"/>
          <a:stretch>
            <a:fillRect/>
          </a:stretch>
        </p:blipFill>
        <p:spPr>
          <a:xfrm>
            <a:off x="1032965" y="1237070"/>
            <a:ext cx="7078069" cy="5279594"/>
          </a:xfrm>
          <a:prstGeom prst="rect">
            <a:avLst/>
          </a:prstGeom>
        </p:spPr>
      </p:pic>
    </p:spTree>
    <p:extLst>
      <p:ext uri="{BB962C8B-B14F-4D97-AF65-F5344CB8AC3E}">
        <p14:creationId xmlns:p14="http://schemas.microsoft.com/office/powerpoint/2010/main" val="353313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Tipos de Subconsultas</a:t>
            </a:r>
            <a:endParaRPr lang="es-CL" sz="2800" b="1" kern="1200" dirty="0">
              <a:solidFill>
                <a:prstClr val="white"/>
              </a:solidFill>
              <a:latin typeface="Calibri"/>
              <a:cs typeface="Arial" panose="020B0604020202020204" pitchFamily="34" charset="0"/>
            </a:endParaRPr>
          </a:p>
        </p:txBody>
      </p:sp>
      <p:pic>
        <p:nvPicPr>
          <p:cNvPr id="2" name="Imagen 1">
            <a:extLst>
              <a:ext uri="{FF2B5EF4-FFF2-40B4-BE49-F238E27FC236}">
                <a16:creationId xmlns:a16="http://schemas.microsoft.com/office/drawing/2014/main" xmlns="" id="{08D5FD54-5653-4C10-ABED-9AC20CD778EA}"/>
              </a:ext>
            </a:extLst>
          </p:cNvPr>
          <p:cNvPicPr>
            <a:picLocks noChangeAspect="1"/>
          </p:cNvPicPr>
          <p:nvPr/>
        </p:nvPicPr>
        <p:blipFill>
          <a:blip r:embed="rId3"/>
          <a:stretch>
            <a:fillRect/>
          </a:stretch>
        </p:blipFill>
        <p:spPr>
          <a:xfrm>
            <a:off x="127631" y="1329412"/>
            <a:ext cx="8888738" cy="4572396"/>
          </a:xfrm>
          <a:prstGeom prst="rect">
            <a:avLst/>
          </a:prstGeom>
        </p:spPr>
      </p:pic>
    </p:spTree>
    <p:extLst>
      <p:ext uri="{BB962C8B-B14F-4D97-AF65-F5344CB8AC3E}">
        <p14:creationId xmlns:p14="http://schemas.microsoft.com/office/powerpoint/2010/main" val="3623589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a:xfrm>
            <a:off x="1705943" y="224579"/>
            <a:ext cx="4647630" cy="813000"/>
          </a:xfrm>
        </p:spPr>
        <p:txBody>
          <a:bodyPr/>
          <a:lstStyle/>
          <a:p>
            <a:pPr lvl="0" defTabSz="457200">
              <a:defRPr/>
            </a:pPr>
            <a:r>
              <a:rPr lang="es-CL" sz="2800" b="1" dirty="0">
                <a:solidFill>
                  <a:prstClr val="white"/>
                </a:solidFill>
                <a:latin typeface="Calibri"/>
                <a:cs typeface="Arial" panose="020B0604020202020204" pitchFamily="34" charset="0"/>
              </a:rPr>
              <a:t>Tipos de Subconsultas</a:t>
            </a:r>
            <a:endParaRPr lang="es-CL" sz="2800" b="1" kern="1200" dirty="0">
              <a:solidFill>
                <a:prstClr val="white"/>
              </a:solidFill>
              <a:latin typeface="Calibri"/>
              <a:cs typeface="Arial" panose="020B0604020202020204" pitchFamily="34" charset="0"/>
            </a:endParaRPr>
          </a:p>
        </p:txBody>
      </p:sp>
      <p:pic>
        <p:nvPicPr>
          <p:cNvPr id="4" name="Imagen 3">
            <a:extLst>
              <a:ext uri="{FF2B5EF4-FFF2-40B4-BE49-F238E27FC236}">
                <a16:creationId xmlns:a16="http://schemas.microsoft.com/office/drawing/2014/main" xmlns="" id="{721182E0-CD54-46BA-AB04-DB0F67B27CC2}"/>
              </a:ext>
            </a:extLst>
          </p:cNvPr>
          <p:cNvPicPr>
            <a:picLocks noChangeAspect="1"/>
          </p:cNvPicPr>
          <p:nvPr/>
        </p:nvPicPr>
        <p:blipFill>
          <a:blip r:embed="rId3"/>
          <a:stretch>
            <a:fillRect/>
          </a:stretch>
        </p:blipFill>
        <p:spPr>
          <a:xfrm>
            <a:off x="127631" y="1136705"/>
            <a:ext cx="8888738" cy="4584589"/>
          </a:xfrm>
          <a:prstGeom prst="rect">
            <a:avLst/>
          </a:prstGeom>
        </p:spPr>
      </p:pic>
    </p:spTree>
    <p:extLst>
      <p:ext uri="{BB962C8B-B14F-4D97-AF65-F5344CB8AC3E}">
        <p14:creationId xmlns:p14="http://schemas.microsoft.com/office/powerpoint/2010/main" val="3485908705"/>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5132</TotalTime>
  <Words>3701</Words>
  <Application>Microsoft Office PowerPoint</Application>
  <PresentationFormat>Presentación en pantalla (4:3)</PresentationFormat>
  <Paragraphs>419</Paragraphs>
  <Slides>31</Slides>
  <Notes>29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31</vt:i4>
      </vt:variant>
    </vt:vector>
  </HeadingPairs>
  <TitlesOfParts>
    <vt:vector size="43" baseType="lpstr">
      <vt:lpstr>Roboto Condensed</vt:lpstr>
      <vt:lpstr>Calibri</vt:lpstr>
      <vt:lpstr>Times New Roman</vt:lpstr>
      <vt:lpstr>Franklin Gothic</vt:lpstr>
      <vt:lpstr>Arial Unicode MS</vt:lpstr>
      <vt:lpstr>Roboto Mono</vt:lpstr>
      <vt:lpstr>Roboto</vt:lpstr>
      <vt:lpstr>Arial</vt:lpstr>
      <vt:lpstr>ＭＳ Ｐゴシック</vt:lpstr>
      <vt:lpstr>Bebas Neue</vt:lpstr>
      <vt:lpstr>Arial Black</vt:lpstr>
      <vt:lpstr>Tema de Office</vt:lpstr>
      <vt:lpstr>Usando Subconsultas  para Visualizar Información</vt:lpstr>
      <vt:lpstr>Experiencia de Aprendizaje y Competencia Asociada</vt:lpstr>
      <vt:lpstr>Objetivos de la Clase</vt:lpstr>
      <vt:lpstr>Conceptos de Subconsultas</vt:lpstr>
      <vt:lpstr>Usando Subconsulta para Resolver un Problema</vt:lpstr>
      <vt:lpstr>Usando Subconsulta para Resolver un Problema</vt:lpstr>
      <vt:lpstr>Usando Subconsulta para Resolver un Problema</vt:lpstr>
      <vt:lpstr>Tipos de Subconsultas</vt:lpstr>
      <vt:lpstr>Tipos de Subconsultas</vt:lpstr>
      <vt:lpstr>Construyendo Subconsultas Tradicionales</vt:lpstr>
      <vt:lpstr>Subconsultas de una Fila</vt:lpstr>
      <vt:lpstr>Subconsultas de una Fila</vt:lpstr>
      <vt:lpstr>Subconsultas de una Fila</vt:lpstr>
      <vt:lpstr>Subconsultas de Una Fila y Funciones de Grupo</vt:lpstr>
      <vt:lpstr>Subconsultas de Múltiples Filas</vt:lpstr>
      <vt:lpstr>Subconsultas de Múltiples Filas</vt:lpstr>
      <vt:lpstr>Subconsultas de Múltiples Filas</vt:lpstr>
      <vt:lpstr>Subconsultas de Múltiples Filas</vt:lpstr>
      <vt:lpstr>Subconsultas de Múltiples Filas</vt:lpstr>
      <vt:lpstr>Subconsultas de Múltiples Filas</vt:lpstr>
      <vt:lpstr>Subconsultas de Múltiples Filas</vt:lpstr>
      <vt:lpstr>Construyendo Subconsultas Menos Comunes</vt:lpstr>
      <vt:lpstr>Subconsultas en la Cláusula SELECT y FROM</vt:lpstr>
      <vt:lpstr>Subconsultas en la Cláusula SELECT</vt:lpstr>
      <vt:lpstr>Subconsultas en la Cláusula FROM</vt:lpstr>
      <vt:lpstr>Subconsultas en la Cláusula FROM</vt:lpstr>
      <vt:lpstr>Usando Subconsulta para crear Tablas</vt:lpstr>
      <vt:lpstr>Usando Subconsulta para crear Tablas</vt:lpstr>
      <vt:lpstr>Usando Subconsulta para crear Tablas</vt:lpstr>
      <vt:lpstr>Creando JOINS con más de dos Tablas</vt:lpstr>
      <vt:lpstr>Resumen de la Clase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Alejandra Gajardo</dc:creator>
  <cp:lastModifiedBy>Usuario de Windows</cp:lastModifiedBy>
  <cp:revision>673</cp:revision>
  <dcterms:modified xsi:type="dcterms:W3CDTF">2020-06-24T16:10:17Z</dcterms:modified>
</cp:coreProperties>
</file>